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1" r:id="rId2"/>
    <p:sldMasterId id="2147483683" r:id="rId3"/>
  </p:sldMasterIdLst>
  <p:notesMasterIdLst>
    <p:notesMasterId r:id="rId23"/>
  </p:notesMasterIdLst>
  <p:sldIdLst>
    <p:sldId id="257" r:id="rId4"/>
    <p:sldId id="2596" r:id="rId5"/>
    <p:sldId id="2597" r:id="rId6"/>
    <p:sldId id="2599" r:id="rId7"/>
    <p:sldId id="2588" r:id="rId8"/>
    <p:sldId id="2589" r:id="rId9"/>
    <p:sldId id="2592" r:id="rId10"/>
    <p:sldId id="2598" r:id="rId11"/>
    <p:sldId id="2593" r:id="rId12"/>
    <p:sldId id="2600" r:id="rId13"/>
    <p:sldId id="2601" r:id="rId14"/>
    <p:sldId id="2605" r:id="rId15"/>
    <p:sldId id="2595" r:id="rId16"/>
    <p:sldId id="2591" r:id="rId17"/>
    <p:sldId id="2606" r:id="rId18"/>
    <p:sldId id="2602" r:id="rId19"/>
    <p:sldId id="2603" r:id="rId20"/>
    <p:sldId id="2604" r:id="rId21"/>
    <p:sldId id="331" r:id="rId22"/>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E177EE8-2C61-84AE-D11A-56DE463E9CF9}" name="Young, Jesse" initials="JY" userId="S::jyoung@doe.nj.gov::fd2dd397-061e-453c-86e8-a7d705a92f8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8" autoAdjust="0"/>
    <p:restoredTop sz="96283" autoAdjust="0"/>
  </p:normalViewPr>
  <p:slideViewPr>
    <p:cSldViewPr snapToGrid="0">
      <p:cViewPr varScale="1">
        <p:scale>
          <a:sx n="60" d="100"/>
          <a:sy n="60" d="100"/>
        </p:scale>
        <p:origin x="732" y="4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microsoft.com/office/2018/10/relationships/authors" Target="author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2" Type="http://schemas.openxmlformats.org/officeDocument/2006/relationships/hyperlink" Target="https://view.officeapps.live.com/op/view.aspx?src=https%3A%2F%2Fwww.nj.gov%2Feducation%2Fequity%2Fcep%2Fdocs%2FCEPSchoolYears2025-2026Through2027-2028.docx&amp;wdOrigin=BROWSELINK" TargetMode="External"/><Relationship Id="rId1" Type="http://schemas.openxmlformats.org/officeDocument/2006/relationships/hyperlink" Target="https://www.nj.gov/education/equity/cep/docs/2025-2026CEPStatementOfAssurance_For3-yearPlan.docx" TargetMode="External"/></Relationships>
</file>

<file path=ppt/diagrams/_rels/drawing2.xml.rels><?xml version="1.0" encoding="UTF-8" standalone="yes"?>
<Relationships xmlns="http://schemas.openxmlformats.org/package/2006/relationships"><Relationship Id="rId2" Type="http://schemas.openxmlformats.org/officeDocument/2006/relationships/hyperlink" Target="https://view.officeapps.live.com/op/view.aspx?src=https%3A%2F%2Fwww.nj.gov%2Feducation%2Fequity%2Fcep%2Fdocs%2FCEPSchoolYears2025-2026Through2027-2028.docx&amp;wdOrigin=BROWSELINK" TargetMode="External"/><Relationship Id="rId1" Type="http://schemas.openxmlformats.org/officeDocument/2006/relationships/hyperlink" Target="https://www.nj.gov/education/equity/cep/docs/2025-2026CEPStatementOfAssurance_For3-yearPlan.docx"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A0A30F-2761-4206-A768-28BF90355874}"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82FCD348-CF72-4F43-81C3-867309C31059}">
      <dgm:prSet phldrT="[Text]"/>
      <dgm:spPr/>
      <dgm:t>
        <a:bodyPr/>
        <a:lstStyle/>
        <a:p>
          <a:r>
            <a:rPr lang="en-US" b="1" dirty="0">
              <a:solidFill>
                <a:schemeClr val="tx1"/>
              </a:solidFill>
            </a:rPr>
            <a:t>Identify items that were not compliant </a:t>
          </a:r>
        </a:p>
      </dgm:t>
    </dgm:pt>
    <dgm:pt modelId="{125378C2-BC9A-47E1-AC6A-F16B914A4949}" type="parTrans" cxnId="{96713D65-BBF1-4163-A7D3-6E65761F68B8}">
      <dgm:prSet/>
      <dgm:spPr/>
      <dgm:t>
        <a:bodyPr/>
        <a:lstStyle/>
        <a:p>
          <a:endParaRPr lang="en-US"/>
        </a:p>
      </dgm:t>
    </dgm:pt>
    <dgm:pt modelId="{136896F8-7395-43B1-A920-E442E4F3CB70}" type="sibTrans" cxnId="{96713D65-BBF1-4163-A7D3-6E65761F68B8}">
      <dgm:prSet/>
      <dgm:spPr/>
      <dgm:t>
        <a:bodyPr/>
        <a:lstStyle/>
        <a:p>
          <a:endParaRPr lang="en-US"/>
        </a:p>
      </dgm:t>
    </dgm:pt>
    <dgm:pt modelId="{5D8088EF-E2E1-4CB6-AA2B-2210C6BC14AF}">
      <dgm:prSet phldrT="[Text]"/>
      <dgm:spPr/>
      <dgm:t>
        <a:bodyPr/>
        <a:lstStyle/>
        <a:p>
          <a:r>
            <a:rPr lang="en-US" b="1" dirty="0">
              <a:solidFill>
                <a:schemeClr val="tx1"/>
              </a:solidFill>
            </a:rPr>
            <a:t>Develop Improvement Strategies </a:t>
          </a:r>
        </a:p>
      </dgm:t>
    </dgm:pt>
    <dgm:pt modelId="{59D85666-1CE0-461F-8116-1C443C9C467F}" type="parTrans" cxnId="{A7567A18-2C99-44D7-A2C1-264256A8FFDA}">
      <dgm:prSet/>
      <dgm:spPr/>
      <dgm:t>
        <a:bodyPr/>
        <a:lstStyle/>
        <a:p>
          <a:endParaRPr lang="en-US"/>
        </a:p>
      </dgm:t>
    </dgm:pt>
    <dgm:pt modelId="{7022F838-4B7B-447C-AFA5-419BB35C9A0C}" type="sibTrans" cxnId="{A7567A18-2C99-44D7-A2C1-264256A8FFDA}">
      <dgm:prSet/>
      <dgm:spPr/>
      <dgm:t>
        <a:bodyPr/>
        <a:lstStyle/>
        <a:p>
          <a:endParaRPr lang="en-US"/>
        </a:p>
      </dgm:t>
    </dgm:pt>
    <dgm:pt modelId="{3400B843-469F-4923-A9E3-F069B9B3CDF7}">
      <dgm:prSet phldrT="[Text]"/>
      <dgm:spPr/>
      <dgm:t>
        <a:bodyPr/>
        <a:lstStyle/>
        <a:p>
          <a:r>
            <a:rPr lang="en-US" b="1" dirty="0">
              <a:solidFill>
                <a:schemeClr val="tx1"/>
              </a:solidFill>
            </a:rPr>
            <a:t>Assign Staff Responsible 	</a:t>
          </a:r>
        </a:p>
      </dgm:t>
    </dgm:pt>
    <dgm:pt modelId="{1FAA56F4-2C0F-44ED-9DA0-EAA7C7EA67A5}" type="parTrans" cxnId="{F4C1314E-B008-4337-B497-589776AAACD2}">
      <dgm:prSet/>
      <dgm:spPr/>
      <dgm:t>
        <a:bodyPr/>
        <a:lstStyle/>
        <a:p>
          <a:endParaRPr lang="en-US"/>
        </a:p>
      </dgm:t>
    </dgm:pt>
    <dgm:pt modelId="{3C030303-FB69-4FDB-8673-078617423D47}" type="sibTrans" cxnId="{F4C1314E-B008-4337-B497-589776AAACD2}">
      <dgm:prSet/>
      <dgm:spPr/>
      <dgm:t>
        <a:bodyPr/>
        <a:lstStyle/>
        <a:p>
          <a:endParaRPr lang="en-US"/>
        </a:p>
      </dgm:t>
    </dgm:pt>
    <dgm:pt modelId="{BAA70B37-ECB4-402A-A911-F59C187215F3}">
      <dgm:prSet/>
      <dgm:spPr/>
      <dgm:t>
        <a:bodyPr/>
        <a:lstStyle/>
        <a:p>
          <a:r>
            <a:rPr lang="en-US" b="1" dirty="0">
              <a:solidFill>
                <a:schemeClr val="tx1"/>
              </a:solidFill>
            </a:rPr>
            <a:t>Plan the Implementation Timeline </a:t>
          </a:r>
        </a:p>
      </dgm:t>
    </dgm:pt>
    <dgm:pt modelId="{D3B49F6F-5D59-4C55-965B-B7222048B9C2}" type="parTrans" cxnId="{C482D393-2E60-4494-A764-A998433071B4}">
      <dgm:prSet/>
      <dgm:spPr/>
      <dgm:t>
        <a:bodyPr/>
        <a:lstStyle/>
        <a:p>
          <a:endParaRPr lang="en-US"/>
        </a:p>
      </dgm:t>
    </dgm:pt>
    <dgm:pt modelId="{9CD9E24D-4150-43D0-A4F7-D446AA651C12}" type="sibTrans" cxnId="{C482D393-2E60-4494-A764-A998433071B4}">
      <dgm:prSet/>
      <dgm:spPr/>
      <dgm:t>
        <a:bodyPr/>
        <a:lstStyle/>
        <a:p>
          <a:endParaRPr lang="en-US"/>
        </a:p>
      </dgm:t>
    </dgm:pt>
    <dgm:pt modelId="{E902CC72-8CE4-4AD7-91BA-59FE7C7FA7BC}">
      <dgm:prSet/>
      <dgm:spPr/>
      <dgm:t>
        <a:bodyPr/>
        <a:lstStyle/>
        <a:p>
          <a:r>
            <a:rPr lang="en-US" b="1" dirty="0">
              <a:solidFill>
                <a:schemeClr val="tx1"/>
              </a:solidFill>
            </a:rPr>
            <a:t>Provide Evidence of Completion </a:t>
          </a:r>
        </a:p>
      </dgm:t>
    </dgm:pt>
    <dgm:pt modelId="{315E2C7A-B2B7-4933-AD78-55A2E05ECED3}" type="parTrans" cxnId="{45FD93E6-8550-49A3-9520-94B68F7BCB2B}">
      <dgm:prSet/>
      <dgm:spPr/>
      <dgm:t>
        <a:bodyPr/>
        <a:lstStyle/>
        <a:p>
          <a:endParaRPr lang="en-US"/>
        </a:p>
      </dgm:t>
    </dgm:pt>
    <dgm:pt modelId="{9E762781-77FA-4FD0-91FE-03145D3E47A7}" type="sibTrans" cxnId="{45FD93E6-8550-49A3-9520-94B68F7BCB2B}">
      <dgm:prSet/>
      <dgm:spPr/>
      <dgm:t>
        <a:bodyPr/>
        <a:lstStyle/>
        <a:p>
          <a:endParaRPr lang="en-US"/>
        </a:p>
      </dgm:t>
    </dgm:pt>
    <dgm:pt modelId="{A59BBA9D-2030-4D44-894C-303E3324C0EE}" type="pres">
      <dgm:prSet presAssocID="{DAA0A30F-2761-4206-A768-28BF90355874}" presName="linear" presStyleCnt="0">
        <dgm:presLayoutVars>
          <dgm:dir/>
          <dgm:animLvl val="lvl"/>
          <dgm:resizeHandles val="exact"/>
        </dgm:presLayoutVars>
      </dgm:prSet>
      <dgm:spPr/>
    </dgm:pt>
    <dgm:pt modelId="{9E170B64-1CF1-436C-B738-D2E0F0B47083}" type="pres">
      <dgm:prSet presAssocID="{82FCD348-CF72-4F43-81C3-867309C31059}" presName="parentLin" presStyleCnt="0"/>
      <dgm:spPr/>
    </dgm:pt>
    <dgm:pt modelId="{B09FBE90-04C6-4BCD-874C-C1EF55581590}" type="pres">
      <dgm:prSet presAssocID="{82FCD348-CF72-4F43-81C3-867309C31059}" presName="parentLeftMargin" presStyleLbl="node1" presStyleIdx="0" presStyleCnt="5"/>
      <dgm:spPr/>
    </dgm:pt>
    <dgm:pt modelId="{E42FFEED-BC4D-4EB8-B93B-4824F6E7BF17}" type="pres">
      <dgm:prSet presAssocID="{82FCD348-CF72-4F43-81C3-867309C31059}" presName="parentText" presStyleLbl="node1" presStyleIdx="0" presStyleCnt="5">
        <dgm:presLayoutVars>
          <dgm:chMax val="0"/>
          <dgm:bulletEnabled val="1"/>
        </dgm:presLayoutVars>
      </dgm:prSet>
      <dgm:spPr/>
    </dgm:pt>
    <dgm:pt modelId="{004801C5-472A-413D-A1C6-BC77D9DA4985}" type="pres">
      <dgm:prSet presAssocID="{82FCD348-CF72-4F43-81C3-867309C31059}" presName="negativeSpace" presStyleCnt="0"/>
      <dgm:spPr/>
    </dgm:pt>
    <dgm:pt modelId="{9D9A797A-DDB8-4348-8E17-7553BB6670F8}" type="pres">
      <dgm:prSet presAssocID="{82FCD348-CF72-4F43-81C3-867309C31059}" presName="childText" presStyleLbl="conFgAcc1" presStyleIdx="0" presStyleCnt="5">
        <dgm:presLayoutVars>
          <dgm:bulletEnabled val="1"/>
        </dgm:presLayoutVars>
      </dgm:prSet>
      <dgm:spPr/>
    </dgm:pt>
    <dgm:pt modelId="{CA44128F-5176-4BE7-8BEC-F8B5523FA0C4}" type="pres">
      <dgm:prSet presAssocID="{136896F8-7395-43B1-A920-E442E4F3CB70}" presName="spaceBetweenRectangles" presStyleCnt="0"/>
      <dgm:spPr/>
    </dgm:pt>
    <dgm:pt modelId="{C71F27AD-FF06-4C7E-8606-D61B73C4CAA1}" type="pres">
      <dgm:prSet presAssocID="{5D8088EF-E2E1-4CB6-AA2B-2210C6BC14AF}" presName="parentLin" presStyleCnt="0"/>
      <dgm:spPr/>
    </dgm:pt>
    <dgm:pt modelId="{C6DD3F57-6A0B-4747-9E7C-0FA842F8E6DB}" type="pres">
      <dgm:prSet presAssocID="{5D8088EF-E2E1-4CB6-AA2B-2210C6BC14AF}" presName="parentLeftMargin" presStyleLbl="node1" presStyleIdx="0" presStyleCnt="5"/>
      <dgm:spPr/>
    </dgm:pt>
    <dgm:pt modelId="{898CF52C-10AF-4E41-9DB2-7E877B403432}" type="pres">
      <dgm:prSet presAssocID="{5D8088EF-E2E1-4CB6-AA2B-2210C6BC14AF}" presName="parentText" presStyleLbl="node1" presStyleIdx="1" presStyleCnt="5">
        <dgm:presLayoutVars>
          <dgm:chMax val="0"/>
          <dgm:bulletEnabled val="1"/>
        </dgm:presLayoutVars>
      </dgm:prSet>
      <dgm:spPr/>
    </dgm:pt>
    <dgm:pt modelId="{01FA962B-6F45-4031-B21C-94A2AC8AB363}" type="pres">
      <dgm:prSet presAssocID="{5D8088EF-E2E1-4CB6-AA2B-2210C6BC14AF}" presName="negativeSpace" presStyleCnt="0"/>
      <dgm:spPr/>
    </dgm:pt>
    <dgm:pt modelId="{6BE7D596-36B1-4508-8A8D-C24B42B4BCBD}" type="pres">
      <dgm:prSet presAssocID="{5D8088EF-E2E1-4CB6-AA2B-2210C6BC14AF}" presName="childText" presStyleLbl="conFgAcc1" presStyleIdx="1" presStyleCnt="5">
        <dgm:presLayoutVars>
          <dgm:bulletEnabled val="1"/>
        </dgm:presLayoutVars>
      </dgm:prSet>
      <dgm:spPr/>
    </dgm:pt>
    <dgm:pt modelId="{2F7E413B-D58D-4093-BB82-C53459B5B5AE}" type="pres">
      <dgm:prSet presAssocID="{7022F838-4B7B-447C-AFA5-419BB35C9A0C}" presName="spaceBetweenRectangles" presStyleCnt="0"/>
      <dgm:spPr/>
    </dgm:pt>
    <dgm:pt modelId="{136F4317-AB70-49C9-821A-98367C07F368}" type="pres">
      <dgm:prSet presAssocID="{3400B843-469F-4923-A9E3-F069B9B3CDF7}" presName="parentLin" presStyleCnt="0"/>
      <dgm:spPr/>
    </dgm:pt>
    <dgm:pt modelId="{F1558615-0DC4-408B-BCE7-95D3D7510819}" type="pres">
      <dgm:prSet presAssocID="{3400B843-469F-4923-A9E3-F069B9B3CDF7}" presName="parentLeftMargin" presStyleLbl="node1" presStyleIdx="1" presStyleCnt="5"/>
      <dgm:spPr/>
    </dgm:pt>
    <dgm:pt modelId="{8B3914AE-3085-4AA7-8245-B5B55B2C46E2}" type="pres">
      <dgm:prSet presAssocID="{3400B843-469F-4923-A9E3-F069B9B3CDF7}" presName="parentText" presStyleLbl="node1" presStyleIdx="2" presStyleCnt="5">
        <dgm:presLayoutVars>
          <dgm:chMax val="0"/>
          <dgm:bulletEnabled val="1"/>
        </dgm:presLayoutVars>
      </dgm:prSet>
      <dgm:spPr/>
    </dgm:pt>
    <dgm:pt modelId="{5FF8C4F8-61CB-4834-8F37-86C698379CCC}" type="pres">
      <dgm:prSet presAssocID="{3400B843-469F-4923-A9E3-F069B9B3CDF7}" presName="negativeSpace" presStyleCnt="0"/>
      <dgm:spPr/>
    </dgm:pt>
    <dgm:pt modelId="{B82D20BB-3AB5-4220-9CB0-84D243F8E908}" type="pres">
      <dgm:prSet presAssocID="{3400B843-469F-4923-A9E3-F069B9B3CDF7}" presName="childText" presStyleLbl="conFgAcc1" presStyleIdx="2" presStyleCnt="5" custLinFactNeighborX="-15636" custLinFactNeighborY="-23342">
        <dgm:presLayoutVars>
          <dgm:bulletEnabled val="1"/>
        </dgm:presLayoutVars>
      </dgm:prSet>
      <dgm:spPr/>
    </dgm:pt>
    <dgm:pt modelId="{0818792B-4631-494B-BE47-A07640442B5B}" type="pres">
      <dgm:prSet presAssocID="{3C030303-FB69-4FDB-8673-078617423D47}" presName="spaceBetweenRectangles" presStyleCnt="0"/>
      <dgm:spPr/>
    </dgm:pt>
    <dgm:pt modelId="{29873967-8B6F-47DE-923C-1DABE727C9FC}" type="pres">
      <dgm:prSet presAssocID="{BAA70B37-ECB4-402A-A911-F59C187215F3}" presName="parentLin" presStyleCnt="0"/>
      <dgm:spPr/>
    </dgm:pt>
    <dgm:pt modelId="{EDC59C05-CBE2-4A91-9A49-2731F5738A24}" type="pres">
      <dgm:prSet presAssocID="{BAA70B37-ECB4-402A-A911-F59C187215F3}" presName="parentLeftMargin" presStyleLbl="node1" presStyleIdx="2" presStyleCnt="5"/>
      <dgm:spPr/>
    </dgm:pt>
    <dgm:pt modelId="{8B27F542-F06D-4383-9455-5C66E03353A5}" type="pres">
      <dgm:prSet presAssocID="{BAA70B37-ECB4-402A-A911-F59C187215F3}" presName="parentText" presStyleLbl="node1" presStyleIdx="3" presStyleCnt="5">
        <dgm:presLayoutVars>
          <dgm:chMax val="0"/>
          <dgm:bulletEnabled val="1"/>
        </dgm:presLayoutVars>
      </dgm:prSet>
      <dgm:spPr/>
    </dgm:pt>
    <dgm:pt modelId="{B2280500-5B86-4171-9E99-0BEC11641056}" type="pres">
      <dgm:prSet presAssocID="{BAA70B37-ECB4-402A-A911-F59C187215F3}" presName="negativeSpace" presStyleCnt="0"/>
      <dgm:spPr/>
    </dgm:pt>
    <dgm:pt modelId="{789CE992-B0BB-4016-9B4D-DA2E3D6642E4}" type="pres">
      <dgm:prSet presAssocID="{BAA70B37-ECB4-402A-A911-F59C187215F3}" presName="childText" presStyleLbl="conFgAcc1" presStyleIdx="3" presStyleCnt="5">
        <dgm:presLayoutVars>
          <dgm:bulletEnabled val="1"/>
        </dgm:presLayoutVars>
      </dgm:prSet>
      <dgm:spPr/>
    </dgm:pt>
    <dgm:pt modelId="{067D426C-DF33-4BDE-B469-F9E34C0065E1}" type="pres">
      <dgm:prSet presAssocID="{9CD9E24D-4150-43D0-A4F7-D446AA651C12}" presName="spaceBetweenRectangles" presStyleCnt="0"/>
      <dgm:spPr/>
    </dgm:pt>
    <dgm:pt modelId="{8BDA001E-7D2A-4EEC-B00A-BAB7C12C6197}" type="pres">
      <dgm:prSet presAssocID="{E902CC72-8CE4-4AD7-91BA-59FE7C7FA7BC}" presName="parentLin" presStyleCnt="0"/>
      <dgm:spPr/>
    </dgm:pt>
    <dgm:pt modelId="{3E019800-D116-4140-AB42-D7BB1AFB8CC5}" type="pres">
      <dgm:prSet presAssocID="{E902CC72-8CE4-4AD7-91BA-59FE7C7FA7BC}" presName="parentLeftMargin" presStyleLbl="node1" presStyleIdx="3" presStyleCnt="5"/>
      <dgm:spPr/>
    </dgm:pt>
    <dgm:pt modelId="{8A7DBC94-0DAC-4448-B1C7-F240F8C7FA10}" type="pres">
      <dgm:prSet presAssocID="{E902CC72-8CE4-4AD7-91BA-59FE7C7FA7BC}" presName="parentText" presStyleLbl="node1" presStyleIdx="4" presStyleCnt="5">
        <dgm:presLayoutVars>
          <dgm:chMax val="0"/>
          <dgm:bulletEnabled val="1"/>
        </dgm:presLayoutVars>
      </dgm:prSet>
      <dgm:spPr/>
    </dgm:pt>
    <dgm:pt modelId="{961FBE92-70BC-467E-915A-6A2B4D277108}" type="pres">
      <dgm:prSet presAssocID="{E902CC72-8CE4-4AD7-91BA-59FE7C7FA7BC}" presName="negativeSpace" presStyleCnt="0"/>
      <dgm:spPr/>
    </dgm:pt>
    <dgm:pt modelId="{5D1595B5-8DBD-4727-9AEB-A703AC1A7A48}" type="pres">
      <dgm:prSet presAssocID="{E902CC72-8CE4-4AD7-91BA-59FE7C7FA7BC}" presName="childText" presStyleLbl="conFgAcc1" presStyleIdx="4" presStyleCnt="5">
        <dgm:presLayoutVars>
          <dgm:bulletEnabled val="1"/>
        </dgm:presLayoutVars>
      </dgm:prSet>
      <dgm:spPr/>
    </dgm:pt>
  </dgm:ptLst>
  <dgm:cxnLst>
    <dgm:cxn modelId="{E5F25703-111C-4434-AA8B-87D9C46D87A9}" type="presOf" srcId="{82FCD348-CF72-4F43-81C3-867309C31059}" destId="{B09FBE90-04C6-4BCD-874C-C1EF55581590}" srcOrd="0" destOrd="0" presId="urn:microsoft.com/office/officeart/2005/8/layout/list1"/>
    <dgm:cxn modelId="{96B1340B-C8E8-473C-93C6-1E8651428705}" type="presOf" srcId="{82FCD348-CF72-4F43-81C3-867309C31059}" destId="{E42FFEED-BC4D-4EB8-B93B-4824F6E7BF17}" srcOrd="1" destOrd="0" presId="urn:microsoft.com/office/officeart/2005/8/layout/list1"/>
    <dgm:cxn modelId="{A7567A18-2C99-44D7-A2C1-264256A8FFDA}" srcId="{DAA0A30F-2761-4206-A768-28BF90355874}" destId="{5D8088EF-E2E1-4CB6-AA2B-2210C6BC14AF}" srcOrd="1" destOrd="0" parTransId="{59D85666-1CE0-461F-8116-1C443C9C467F}" sibTransId="{7022F838-4B7B-447C-AFA5-419BB35C9A0C}"/>
    <dgm:cxn modelId="{18FDD02B-BCDE-454D-BF13-A7A399C5008D}" type="presOf" srcId="{E902CC72-8CE4-4AD7-91BA-59FE7C7FA7BC}" destId="{8A7DBC94-0DAC-4448-B1C7-F240F8C7FA10}" srcOrd="1" destOrd="0" presId="urn:microsoft.com/office/officeart/2005/8/layout/list1"/>
    <dgm:cxn modelId="{699BB23A-829F-46D6-A30C-881B2E68EEBA}" type="presOf" srcId="{BAA70B37-ECB4-402A-A911-F59C187215F3}" destId="{8B27F542-F06D-4383-9455-5C66E03353A5}" srcOrd="1" destOrd="0" presId="urn:microsoft.com/office/officeart/2005/8/layout/list1"/>
    <dgm:cxn modelId="{96713D65-BBF1-4163-A7D3-6E65761F68B8}" srcId="{DAA0A30F-2761-4206-A768-28BF90355874}" destId="{82FCD348-CF72-4F43-81C3-867309C31059}" srcOrd="0" destOrd="0" parTransId="{125378C2-BC9A-47E1-AC6A-F16B914A4949}" sibTransId="{136896F8-7395-43B1-A920-E442E4F3CB70}"/>
    <dgm:cxn modelId="{29C75447-AB00-4FE4-B1D1-6D2E0A4AEEEA}" type="presOf" srcId="{E902CC72-8CE4-4AD7-91BA-59FE7C7FA7BC}" destId="{3E019800-D116-4140-AB42-D7BB1AFB8CC5}" srcOrd="0" destOrd="0" presId="urn:microsoft.com/office/officeart/2005/8/layout/list1"/>
    <dgm:cxn modelId="{A72B754B-AFFF-4AE5-A7D5-EBAAD7E598D2}" type="presOf" srcId="{5D8088EF-E2E1-4CB6-AA2B-2210C6BC14AF}" destId="{C6DD3F57-6A0B-4747-9E7C-0FA842F8E6DB}" srcOrd="0" destOrd="0" presId="urn:microsoft.com/office/officeart/2005/8/layout/list1"/>
    <dgm:cxn modelId="{F4C1314E-B008-4337-B497-589776AAACD2}" srcId="{DAA0A30F-2761-4206-A768-28BF90355874}" destId="{3400B843-469F-4923-A9E3-F069B9B3CDF7}" srcOrd="2" destOrd="0" parTransId="{1FAA56F4-2C0F-44ED-9DA0-EAA7C7EA67A5}" sibTransId="{3C030303-FB69-4FDB-8673-078617423D47}"/>
    <dgm:cxn modelId="{C43C7393-E2FB-447A-8FE0-86941858506D}" type="presOf" srcId="{3400B843-469F-4923-A9E3-F069B9B3CDF7}" destId="{8B3914AE-3085-4AA7-8245-B5B55B2C46E2}" srcOrd="1" destOrd="0" presId="urn:microsoft.com/office/officeart/2005/8/layout/list1"/>
    <dgm:cxn modelId="{C482D393-2E60-4494-A764-A998433071B4}" srcId="{DAA0A30F-2761-4206-A768-28BF90355874}" destId="{BAA70B37-ECB4-402A-A911-F59C187215F3}" srcOrd="3" destOrd="0" parTransId="{D3B49F6F-5D59-4C55-965B-B7222048B9C2}" sibTransId="{9CD9E24D-4150-43D0-A4F7-D446AA651C12}"/>
    <dgm:cxn modelId="{F49817AA-02C2-4185-894D-3C061B181B25}" type="presOf" srcId="{BAA70B37-ECB4-402A-A911-F59C187215F3}" destId="{EDC59C05-CBE2-4A91-9A49-2731F5738A24}" srcOrd="0" destOrd="0" presId="urn:microsoft.com/office/officeart/2005/8/layout/list1"/>
    <dgm:cxn modelId="{F1A341C3-BD83-40B6-A972-C2FCD5418A70}" type="presOf" srcId="{5D8088EF-E2E1-4CB6-AA2B-2210C6BC14AF}" destId="{898CF52C-10AF-4E41-9DB2-7E877B403432}" srcOrd="1" destOrd="0" presId="urn:microsoft.com/office/officeart/2005/8/layout/list1"/>
    <dgm:cxn modelId="{ADE07BCD-5913-4E80-A865-F5778BAFC13C}" type="presOf" srcId="{DAA0A30F-2761-4206-A768-28BF90355874}" destId="{A59BBA9D-2030-4D44-894C-303E3324C0EE}" srcOrd="0" destOrd="0" presId="urn:microsoft.com/office/officeart/2005/8/layout/list1"/>
    <dgm:cxn modelId="{77E792D2-F1CC-473E-9BD1-851234D7FCF6}" type="presOf" srcId="{3400B843-469F-4923-A9E3-F069B9B3CDF7}" destId="{F1558615-0DC4-408B-BCE7-95D3D7510819}" srcOrd="0" destOrd="0" presId="urn:microsoft.com/office/officeart/2005/8/layout/list1"/>
    <dgm:cxn modelId="{45FD93E6-8550-49A3-9520-94B68F7BCB2B}" srcId="{DAA0A30F-2761-4206-A768-28BF90355874}" destId="{E902CC72-8CE4-4AD7-91BA-59FE7C7FA7BC}" srcOrd="4" destOrd="0" parTransId="{315E2C7A-B2B7-4933-AD78-55A2E05ECED3}" sibTransId="{9E762781-77FA-4FD0-91FE-03145D3E47A7}"/>
    <dgm:cxn modelId="{4E7CD3BA-6780-4EB1-B114-DDDD7AC427C3}" type="presParOf" srcId="{A59BBA9D-2030-4D44-894C-303E3324C0EE}" destId="{9E170B64-1CF1-436C-B738-D2E0F0B47083}" srcOrd="0" destOrd="0" presId="urn:microsoft.com/office/officeart/2005/8/layout/list1"/>
    <dgm:cxn modelId="{1BD62DB8-6E44-4D57-835F-6AD610164FB8}" type="presParOf" srcId="{9E170B64-1CF1-436C-B738-D2E0F0B47083}" destId="{B09FBE90-04C6-4BCD-874C-C1EF55581590}" srcOrd="0" destOrd="0" presId="urn:microsoft.com/office/officeart/2005/8/layout/list1"/>
    <dgm:cxn modelId="{CC7FBD85-C12D-43D9-BD68-0B4050607FB3}" type="presParOf" srcId="{9E170B64-1CF1-436C-B738-D2E0F0B47083}" destId="{E42FFEED-BC4D-4EB8-B93B-4824F6E7BF17}" srcOrd="1" destOrd="0" presId="urn:microsoft.com/office/officeart/2005/8/layout/list1"/>
    <dgm:cxn modelId="{CE779A58-08BB-414B-93C9-EA0B6901587E}" type="presParOf" srcId="{A59BBA9D-2030-4D44-894C-303E3324C0EE}" destId="{004801C5-472A-413D-A1C6-BC77D9DA4985}" srcOrd="1" destOrd="0" presId="urn:microsoft.com/office/officeart/2005/8/layout/list1"/>
    <dgm:cxn modelId="{A130A360-1786-457E-A55B-CA7AE92F1205}" type="presParOf" srcId="{A59BBA9D-2030-4D44-894C-303E3324C0EE}" destId="{9D9A797A-DDB8-4348-8E17-7553BB6670F8}" srcOrd="2" destOrd="0" presId="urn:microsoft.com/office/officeart/2005/8/layout/list1"/>
    <dgm:cxn modelId="{6A0DBA61-99B6-462D-AB33-6DFA7A9C5C57}" type="presParOf" srcId="{A59BBA9D-2030-4D44-894C-303E3324C0EE}" destId="{CA44128F-5176-4BE7-8BEC-F8B5523FA0C4}" srcOrd="3" destOrd="0" presId="urn:microsoft.com/office/officeart/2005/8/layout/list1"/>
    <dgm:cxn modelId="{56149E81-B06E-48E5-818B-F0849979387C}" type="presParOf" srcId="{A59BBA9D-2030-4D44-894C-303E3324C0EE}" destId="{C71F27AD-FF06-4C7E-8606-D61B73C4CAA1}" srcOrd="4" destOrd="0" presId="urn:microsoft.com/office/officeart/2005/8/layout/list1"/>
    <dgm:cxn modelId="{E7F28DB7-549A-453A-AD14-90D2CC93691E}" type="presParOf" srcId="{C71F27AD-FF06-4C7E-8606-D61B73C4CAA1}" destId="{C6DD3F57-6A0B-4747-9E7C-0FA842F8E6DB}" srcOrd="0" destOrd="0" presId="urn:microsoft.com/office/officeart/2005/8/layout/list1"/>
    <dgm:cxn modelId="{DF6993E4-BACD-4C10-803C-BFEF49829B1F}" type="presParOf" srcId="{C71F27AD-FF06-4C7E-8606-D61B73C4CAA1}" destId="{898CF52C-10AF-4E41-9DB2-7E877B403432}" srcOrd="1" destOrd="0" presId="urn:microsoft.com/office/officeart/2005/8/layout/list1"/>
    <dgm:cxn modelId="{CAB17C27-366D-4697-ACF5-A3F1D9F2098C}" type="presParOf" srcId="{A59BBA9D-2030-4D44-894C-303E3324C0EE}" destId="{01FA962B-6F45-4031-B21C-94A2AC8AB363}" srcOrd="5" destOrd="0" presId="urn:microsoft.com/office/officeart/2005/8/layout/list1"/>
    <dgm:cxn modelId="{6260245B-4AA9-4839-BFC4-A2BB5911ADAB}" type="presParOf" srcId="{A59BBA9D-2030-4D44-894C-303E3324C0EE}" destId="{6BE7D596-36B1-4508-8A8D-C24B42B4BCBD}" srcOrd="6" destOrd="0" presId="urn:microsoft.com/office/officeart/2005/8/layout/list1"/>
    <dgm:cxn modelId="{3F792A56-F233-4E58-80AA-9C6F3EF10B79}" type="presParOf" srcId="{A59BBA9D-2030-4D44-894C-303E3324C0EE}" destId="{2F7E413B-D58D-4093-BB82-C53459B5B5AE}" srcOrd="7" destOrd="0" presId="urn:microsoft.com/office/officeart/2005/8/layout/list1"/>
    <dgm:cxn modelId="{7E000B3D-DB11-457C-BB05-60779D5CDF46}" type="presParOf" srcId="{A59BBA9D-2030-4D44-894C-303E3324C0EE}" destId="{136F4317-AB70-49C9-821A-98367C07F368}" srcOrd="8" destOrd="0" presId="urn:microsoft.com/office/officeart/2005/8/layout/list1"/>
    <dgm:cxn modelId="{B6FF5FC6-1BB2-4F95-9B7B-89EAC33E3770}" type="presParOf" srcId="{136F4317-AB70-49C9-821A-98367C07F368}" destId="{F1558615-0DC4-408B-BCE7-95D3D7510819}" srcOrd="0" destOrd="0" presId="urn:microsoft.com/office/officeart/2005/8/layout/list1"/>
    <dgm:cxn modelId="{CC01640E-32C5-4A9E-91E1-1610E39929EB}" type="presParOf" srcId="{136F4317-AB70-49C9-821A-98367C07F368}" destId="{8B3914AE-3085-4AA7-8245-B5B55B2C46E2}" srcOrd="1" destOrd="0" presId="urn:microsoft.com/office/officeart/2005/8/layout/list1"/>
    <dgm:cxn modelId="{9FBE98FD-1185-4AD7-8739-9495108481E8}" type="presParOf" srcId="{A59BBA9D-2030-4D44-894C-303E3324C0EE}" destId="{5FF8C4F8-61CB-4834-8F37-86C698379CCC}" srcOrd="9" destOrd="0" presId="urn:microsoft.com/office/officeart/2005/8/layout/list1"/>
    <dgm:cxn modelId="{8B52AE43-E30B-424C-ABD5-21F041509CEE}" type="presParOf" srcId="{A59BBA9D-2030-4D44-894C-303E3324C0EE}" destId="{B82D20BB-3AB5-4220-9CB0-84D243F8E908}" srcOrd="10" destOrd="0" presId="urn:microsoft.com/office/officeart/2005/8/layout/list1"/>
    <dgm:cxn modelId="{897606C4-8915-41A5-B25B-D340CE326FBB}" type="presParOf" srcId="{A59BBA9D-2030-4D44-894C-303E3324C0EE}" destId="{0818792B-4631-494B-BE47-A07640442B5B}" srcOrd="11" destOrd="0" presId="urn:microsoft.com/office/officeart/2005/8/layout/list1"/>
    <dgm:cxn modelId="{EDCE7684-52DB-4BC7-AC02-ABFF63BD66C6}" type="presParOf" srcId="{A59BBA9D-2030-4D44-894C-303E3324C0EE}" destId="{29873967-8B6F-47DE-923C-1DABE727C9FC}" srcOrd="12" destOrd="0" presId="urn:microsoft.com/office/officeart/2005/8/layout/list1"/>
    <dgm:cxn modelId="{F28FFDFE-82A0-430D-9E73-508176262EC8}" type="presParOf" srcId="{29873967-8B6F-47DE-923C-1DABE727C9FC}" destId="{EDC59C05-CBE2-4A91-9A49-2731F5738A24}" srcOrd="0" destOrd="0" presId="urn:microsoft.com/office/officeart/2005/8/layout/list1"/>
    <dgm:cxn modelId="{9274E1E9-FCD9-4E78-9FFE-DC9E66A425EE}" type="presParOf" srcId="{29873967-8B6F-47DE-923C-1DABE727C9FC}" destId="{8B27F542-F06D-4383-9455-5C66E03353A5}" srcOrd="1" destOrd="0" presId="urn:microsoft.com/office/officeart/2005/8/layout/list1"/>
    <dgm:cxn modelId="{78DF1B02-CCC8-47F6-9202-8D86B39D972E}" type="presParOf" srcId="{A59BBA9D-2030-4D44-894C-303E3324C0EE}" destId="{B2280500-5B86-4171-9E99-0BEC11641056}" srcOrd="13" destOrd="0" presId="urn:microsoft.com/office/officeart/2005/8/layout/list1"/>
    <dgm:cxn modelId="{2E0B2133-69F4-4E9A-802E-1545E1CB5359}" type="presParOf" srcId="{A59BBA9D-2030-4D44-894C-303E3324C0EE}" destId="{789CE992-B0BB-4016-9B4D-DA2E3D6642E4}" srcOrd="14" destOrd="0" presId="urn:microsoft.com/office/officeart/2005/8/layout/list1"/>
    <dgm:cxn modelId="{7FF8BEE7-B108-4CAE-AD84-10461A2D3390}" type="presParOf" srcId="{A59BBA9D-2030-4D44-894C-303E3324C0EE}" destId="{067D426C-DF33-4BDE-B469-F9E34C0065E1}" srcOrd="15" destOrd="0" presId="urn:microsoft.com/office/officeart/2005/8/layout/list1"/>
    <dgm:cxn modelId="{F5DB1A96-3274-4CBA-BA50-B84C98F1FC99}" type="presParOf" srcId="{A59BBA9D-2030-4D44-894C-303E3324C0EE}" destId="{8BDA001E-7D2A-4EEC-B00A-BAB7C12C6197}" srcOrd="16" destOrd="0" presId="urn:microsoft.com/office/officeart/2005/8/layout/list1"/>
    <dgm:cxn modelId="{E4FC5232-D30C-4663-A721-563AFF2E1CF9}" type="presParOf" srcId="{8BDA001E-7D2A-4EEC-B00A-BAB7C12C6197}" destId="{3E019800-D116-4140-AB42-D7BB1AFB8CC5}" srcOrd="0" destOrd="0" presId="urn:microsoft.com/office/officeart/2005/8/layout/list1"/>
    <dgm:cxn modelId="{D66E8185-F8EC-4B59-8954-C8D0BBE4F27A}" type="presParOf" srcId="{8BDA001E-7D2A-4EEC-B00A-BAB7C12C6197}" destId="{8A7DBC94-0DAC-4448-B1C7-F240F8C7FA10}" srcOrd="1" destOrd="0" presId="urn:microsoft.com/office/officeart/2005/8/layout/list1"/>
    <dgm:cxn modelId="{23A2D219-C186-4A98-815F-E5D2218706E1}" type="presParOf" srcId="{A59BBA9D-2030-4D44-894C-303E3324C0EE}" destId="{961FBE92-70BC-467E-915A-6A2B4D277108}" srcOrd="17" destOrd="0" presId="urn:microsoft.com/office/officeart/2005/8/layout/list1"/>
    <dgm:cxn modelId="{91DB5040-F0A8-4D84-8723-9BFF8A5DA0BE}" type="presParOf" srcId="{A59BBA9D-2030-4D44-894C-303E3324C0EE}" destId="{5D1595B5-8DBD-4727-9AEB-A703AC1A7A48}"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A0A30F-2761-4206-A768-28BF90355874}"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82FCD348-CF72-4F43-81C3-867309C31059}">
      <dgm:prSet phldrT="[Text]" custT="1"/>
      <dgm:spPr/>
      <dgm:t>
        <a:bodyPr/>
        <a:lstStyle/>
        <a:p>
          <a:r>
            <a:rPr lang="en-US" sz="1500" b="1" dirty="0">
              <a:solidFill>
                <a:schemeClr val="tx1"/>
              </a:solidFill>
            </a:rPr>
            <a:t>1.  Statement of Assurance </a:t>
          </a:r>
          <a:r>
            <a:rPr lang="en-US" sz="1500" b="1" dirty="0">
              <a:solidFill>
                <a:schemeClr val="tx1"/>
              </a:solidFill>
              <a:hlinkClick xmlns:r="http://schemas.openxmlformats.org/officeDocument/2006/relationships" r:id="rId1"/>
            </a:rPr>
            <a:t>(Appendix D</a:t>
          </a:r>
          <a:r>
            <a:rPr lang="en-US" sz="1600" b="1" dirty="0">
              <a:solidFill>
                <a:schemeClr val="tx1"/>
              </a:solidFill>
              <a:hlinkClick xmlns:r="http://schemas.openxmlformats.org/officeDocument/2006/relationships" r:id="rId1"/>
            </a:rPr>
            <a:t>) </a:t>
          </a:r>
          <a:endParaRPr lang="en-US" sz="1600" b="1" dirty="0">
            <a:solidFill>
              <a:schemeClr val="tx1"/>
            </a:solidFill>
          </a:endParaRPr>
        </a:p>
      </dgm:t>
      <dgm:extLst>
        <a:ext uri="{E40237B7-FDA0-4F09-8148-C483321AD2D9}">
          <dgm14:cNvPr xmlns:dgm14="http://schemas.microsoft.com/office/drawing/2010/diagram" id="0" name="" descr="Step 7 list: text version on next slide"/>
        </a:ext>
      </dgm:extLst>
    </dgm:pt>
    <dgm:pt modelId="{125378C2-BC9A-47E1-AC6A-F16B914A4949}" type="parTrans" cxnId="{96713D65-BBF1-4163-A7D3-6E65761F68B8}">
      <dgm:prSet/>
      <dgm:spPr/>
      <dgm:t>
        <a:bodyPr/>
        <a:lstStyle/>
        <a:p>
          <a:endParaRPr lang="en-US"/>
        </a:p>
      </dgm:t>
    </dgm:pt>
    <dgm:pt modelId="{136896F8-7395-43B1-A920-E442E4F3CB70}" type="sibTrans" cxnId="{96713D65-BBF1-4163-A7D3-6E65761F68B8}">
      <dgm:prSet/>
      <dgm:spPr/>
      <dgm:t>
        <a:bodyPr/>
        <a:lstStyle/>
        <a:p>
          <a:endParaRPr lang="en-US"/>
        </a:p>
      </dgm:t>
    </dgm:pt>
    <dgm:pt modelId="{5D8088EF-E2E1-4CB6-AA2B-2210C6BC14AF}">
      <dgm:prSet phldrT="[Text]" custT="1"/>
      <dgm:spPr/>
      <dgm:t>
        <a:bodyPr/>
        <a:lstStyle/>
        <a:p>
          <a:r>
            <a:rPr lang="en-US" sz="1500" b="1" dirty="0">
              <a:solidFill>
                <a:schemeClr val="tx1"/>
              </a:solidFill>
            </a:rPr>
            <a:t>2.  Resolution appointing the AAO </a:t>
          </a:r>
        </a:p>
      </dgm:t>
    </dgm:pt>
    <dgm:pt modelId="{59D85666-1CE0-461F-8116-1C443C9C467F}" type="parTrans" cxnId="{A7567A18-2C99-44D7-A2C1-264256A8FFDA}">
      <dgm:prSet/>
      <dgm:spPr/>
      <dgm:t>
        <a:bodyPr/>
        <a:lstStyle/>
        <a:p>
          <a:endParaRPr lang="en-US"/>
        </a:p>
      </dgm:t>
    </dgm:pt>
    <dgm:pt modelId="{7022F838-4B7B-447C-AFA5-419BB35C9A0C}" type="sibTrans" cxnId="{A7567A18-2C99-44D7-A2C1-264256A8FFDA}">
      <dgm:prSet/>
      <dgm:spPr/>
      <dgm:t>
        <a:bodyPr/>
        <a:lstStyle/>
        <a:p>
          <a:endParaRPr lang="en-US"/>
        </a:p>
      </dgm:t>
    </dgm:pt>
    <dgm:pt modelId="{3400B843-469F-4923-A9E3-F069B9B3CDF7}">
      <dgm:prSet phldrT="[Text]" custT="1"/>
      <dgm:spPr/>
      <dgm:t>
        <a:bodyPr/>
        <a:lstStyle/>
        <a:p>
          <a:r>
            <a:rPr lang="en-US" sz="1500" b="1" dirty="0">
              <a:solidFill>
                <a:schemeClr val="tx1"/>
              </a:solidFill>
            </a:rPr>
            <a:t>3.  Resolution authorizing the AAT to conduct the needs assessment and develop the CEP 	</a:t>
          </a:r>
        </a:p>
      </dgm:t>
    </dgm:pt>
    <dgm:pt modelId="{1FAA56F4-2C0F-44ED-9DA0-EAA7C7EA67A5}" type="parTrans" cxnId="{F4C1314E-B008-4337-B497-589776AAACD2}">
      <dgm:prSet/>
      <dgm:spPr/>
      <dgm:t>
        <a:bodyPr/>
        <a:lstStyle/>
        <a:p>
          <a:endParaRPr lang="en-US"/>
        </a:p>
      </dgm:t>
    </dgm:pt>
    <dgm:pt modelId="{3C030303-FB69-4FDB-8673-078617423D47}" type="sibTrans" cxnId="{F4C1314E-B008-4337-B497-589776AAACD2}">
      <dgm:prSet/>
      <dgm:spPr/>
      <dgm:t>
        <a:bodyPr/>
        <a:lstStyle/>
        <a:p>
          <a:endParaRPr lang="en-US"/>
        </a:p>
      </dgm:t>
    </dgm:pt>
    <dgm:pt modelId="{BAA70B37-ECB4-402A-A911-F59C187215F3}">
      <dgm:prSet custT="1"/>
      <dgm:spPr/>
      <dgm:t>
        <a:bodyPr/>
        <a:lstStyle/>
        <a:p>
          <a:r>
            <a:rPr lang="en-US" sz="1500" b="1" dirty="0">
              <a:solidFill>
                <a:schemeClr val="tx1"/>
              </a:solidFill>
            </a:rPr>
            <a:t>4.  Resolution authorizing the submission of the proposed CEP </a:t>
          </a:r>
        </a:p>
      </dgm:t>
    </dgm:pt>
    <dgm:pt modelId="{D3B49F6F-5D59-4C55-965B-B7222048B9C2}" type="parTrans" cxnId="{C482D393-2E60-4494-A764-A998433071B4}">
      <dgm:prSet/>
      <dgm:spPr/>
      <dgm:t>
        <a:bodyPr/>
        <a:lstStyle/>
        <a:p>
          <a:endParaRPr lang="en-US"/>
        </a:p>
      </dgm:t>
    </dgm:pt>
    <dgm:pt modelId="{9CD9E24D-4150-43D0-A4F7-D446AA651C12}" type="sibTrans" cxnId="{C482D393-2E60-4494-A764-A998433071B4}">
      <dgm:prSet/>
      <dgm:spPr/>
      <dgm:t>
        <a:bodyPr/>
        <a:lstStyle/>
        <a:p>
          <a:endParaRPr lang="en-US"/>
        </a:p>
      </dgm:t>
    </dgm:pt>
    <dgm:pt modelId="{E902CC72-8CE4-4AD7-91BA-59FE7C7FA7BC}">
      <dgm:prSet custT="1"/>
      <dgm:spPr/>
      <dgm:t>
        <a:bodyPr/>
        <a:lstStyle/>
        <a:p>
          <a:r>
            <a:rPr lang="en-US" sz="1500" b="1" dirty="0">
              <a:solidFill>
                <a:schemeClr val="tx1"/>
              </a:solidFill>
            </a:rPr>
            <a:t>5.  List of AAT members </a:t>
          </a:r>
          <a:r>
            <a:rPr lang="en-US" sz="1500" b="1" dirty="0">
              <a:solidFill>
                <a:schemeClr val="tx1"/>
              </a:solidFill>
              <a:hlinkClick xmlns:r="http://schemas.openxmlformats.org/officeDocument/2006/relationships" r:id="rId2"/>
            </a:rPr>
            <a:t>(Appendix A) </a:t>
          </a:r>
          <a:endParaRPr lang="en-US" sz="1500" b="1" dirty="0">
            <a:solidFill>
              <a:schemeClr val="tx1"/>
            </a:solidFill>
          </a:endParaRPr>
        </a:p>
      </dgm:t>
    </dgm:pt>
    <dgm:pt modelId="{315E2C7A-B2B7-4933-AD78-55A2E05ECED3}" type="parTrans" cxnId="{45FD93E6-8550-49A3-9520-94B68F7BCB2B}">
      <dgm:prSet/>
      <dgm:spPr/>
      <dgm:t>
        <a:bodyPr/>
        <a:lstStyle/>
        <a:p>
          <a:endParaRPr lang="en-US"/>
        </a:p>
      </dgm:t>
    </dgm:pt>
    <dgm:pt modelId="{9E762781-77FA-4FD0-91FE-03145D3E47A7}" type="sibTrans" cxnId="{45FD93E6-8550-49A3-9520-94B68F7BCB2B}">
      <dgm:prSet/>
      <dgm:spPr/>
      <dgm:t>
        <a:bodyPr/>
        <a:lstStyle/>
        <a:p>
          <a:endParaRPr lang="en-US"/>
        </a:p>
      </dgm:t>
    </dgm:pt>
    <dgm:pt modelId="{B3351F5D-B2B4-4A43-AC1E-042309BA0700}">
      <dgm:prSet custT="1"/>
      <dgm:spPr/>
      <dgm:t>
        <a:bodyPr/>
        <a:lstStyle/>
        <a:p>
          <a:r>
            <a:rPr lang="en-US" sz="1500" b="1" dirty="0">
              <a:solidFill>
                <a:schemeClr val="tx1"/>
              </a:solidFill>
            </a:rPr>
            <a:t>6.  District, Charter School and Renaissance School Project Needs Assessment </a:t>
          </a:r>
          <a:r>
            <a:rPr lang="en-US" sz="1500" b="1" dirty="0">
              <a:solidFill>
                <a:schemeClr val="tx1"/>
              </a:solidFill>
              <a:hlinkClick xmlns:r="http://schemas.openxmlformats.org/officeDocument/2006/relationships" r:id="rId2"/>
            </a:rPr>
            <a:t>(Appendix B) </a:t>
          </a:r>
          <a:endParaRPr lang="en-US" sz="1500" b="1" dirty="0">
            <a:solidFill>
              <a:schemeClr val="tx1"/>
            </a:solidFill>
          </a:endParaRPr>
        </a:p>
      </dgm:t>
    </dgm:pt>
    <dgm:pt modelId="{040FF245-C30D-43AE-8427-C0BA2CE4ACAC}" type="parTrans" cxnId="{FCE57743-B43F-4AD9-B5F7-7F3E04F1B5B5}">
      <dgm:prSet/>
      <dgm:spPr/>
      <dgm:t>
        <a:bodyPr/>
        <a:lstStyle/>
        <a:p>
          <a:endParaRPr lang="en-US"/>
        </a:p>
      </dgm:t>
    </dgm:pt>
    <dgm:pt modelId="{E61D76FB-039A-420D-8CC2-B0A02F2D16A6}" type="sibTrans" cxnId="{FCE57743-B43F-4AD9-B5F7-7F3E04F1B5B5}">
      <dgm:prSet/>
      <dgm:spPr/>
      <dgm:t>
        <a:bodyPr/>
        <a:lstStyle/>
        <a:p>
          <a:endParaRPr lang="en-US"/>
        </a:p>
      </dgm:t>
    </dgm:pt>
    <dgm:pt modelId="{3A84A492-7D48-480E-BC58-A87B48519A32}">
      <dgm:prSet custT="1"/>
      <dgm:spPr/>
      <dgm:t>
        <a:bodyPr/>
        <a:lstStyle/>
        <a:p>
          <a:r>
            <a:rPr lang="en-US" sz="1500" b="1" dirty="0">
              <a:solidFill>
                <a:schemeClr val="tx1"/>
              </a:solidFill>
            </a:rPr>
            <a:t>7.  Comprehensive Equity Plan Corrective Action forms, if applicable </a:t>
          </a:r>
          <a:r>
            <a:rPr lang="en-US" sz="1500" b="1" dirty="0">
              <a:solidFill>
                <a:schemeClr val="tx1"/>
              </a:solidFill>
              <a:hlinkClick xmlns:r="http://schemas.openxmlformats.org/officeDocument/2006/relationships" r:id="rId2"/>
            </a:rPr>
            <a:t>(Appendix C) </a:t>
          </a:r>
          <a:endParaRPr lang="en-US" sz="1500" b="1" dirty="0">
            <a:solidFill>
              <a:schemeClr val="tx1"/>
            </a:solidFill>
          </a:endParaRPr>
        </a:p>
      </dgm:t>
    </dgm:pt>
    <dgm:pt modelId="{9D6F2B72-020F-4C52-909D-89C52ADF0DAF}" type="parTrans" cxnId="{23A55D47-67B7-45B3-9A35-561831CDE5C3}">
      <dgm:prSet/>
      <dgm:spPr/>
      <dgm:t>
        <a:bodyPr/>
        <a:lstStyle/>
        <a:p>
          <a:endParaRPr lang="en-US"/>
        </a:p>
      </dgm:t>
    </dgm:pt>
    <dgm:pt modelId="{45C51824-79F5-41B0-B9FE-752014868465}" type="sibTrans" cxnId="{23A55D47-67B7-45B3-9A35-561831CDE5C3}">
      <dgm:prSet/>
      <dgm:spPr/>
      <dgm:t>
        <a:bodyPr/>
        <a:lstStyle/>
        <a:p>
          <a:endParaRPr lang="en-US"/>
        </a:p>
      </dgm:t>
    </dgm:pt>
    <dgm:pt modelId="{A59BBA9D-2030-4D44-894C-303E3324C0EE}" type="pres">
      <dgm:prSet presAssocID="{DAA0A30F-2761-4206-A768-28BF90355874}" presName="linear" presStyleCnt="0">
        <dgm:presLayoutVars>
          <dgm:dir/>
          <dgm:animLvl val="lvl"/>
          <dgm:resizeHandles val="exact"/>
        </dgm:presLayoutVars>
      </dgm:prSet>
      <dgm:spPr/>
    </dgm:pt>
    <dgm:pt modelId="{9E170B64-1CF1-436C-B738-D2E0F0B47083}" type="pres">
      <dgm:prSet presAssocID="{82FCD348-CF72-4F43-81C3-867309C31059}" presName="parentLin" presStyleCnt="0"/>
      <dgm:spPr/>
    </dgm:pt>
    <dgm:pt modelId="{B09FBE90-04C6-4BCD-874C-C1EF55581590}" type="pres">
      <dgm:prSet presAssocID="{82FCD348-CF72-4F43-81C3-867309C31059}" presName="parentLeftMargin" presStyleLbl="node1" presStyleIdx="0" presStyleCnt="7"/>
      <dgm:spPr/>
    </dgm:pt>
    <dgm:pt modelId="{E42FFEED-BC4D-4EB8-B93B-4824F6E7BF17}" type="pres">
      <dgm:prSet presAssocID="{82FCD348-CF72-4F43-81C3-867309C31059}" presName="parentText" presStyleLbl="node1" presStyleIdx="0" presStyleCnt="7" custScaleX="142827" custScaleY="175613" custLinFactNeighborX="5030" custLinFactNeighborY="-5788">
        <dgm:presLayoutVars>
          <dgm:chMax val="0"/>
          <dgm:bulletEnabled val="1"/>
        </dgm:presLayoutVars>
      </dgm:prSet>
      <dgm:spPr/>
    </dgm:pt>
    <dgm:pt modelId="{004801C5-472A-413D-A1C6-BC77D9DA4985}" type="pres">
      <dgm:prSet presAssocID="{82FCD348-CF72-4F43-81C3-867309C31059}" presName="negativeSpace" presStyleCnt="0"/>
      <dgm:spPr/>
    </dgm:pt>
    <dgm:pt modelId="{9D9A797A-DDB8-4348-8E17-7553BB6670F8}" type="pres">
      <dgm:prSet presAssocID="{82FCD348-CF72-4F43-81C3-867309C31059}" presName="childText" presStyleLbl="conFgAcc1" presStyleIdx="0" presStyleCnt="7">
        <dgm:presLayoutVars>
          <dgm:bulletEnabled val="1"/>
        </dgm:presLayoutVars>
      </dgm:prSet>
      <dgm:spPr/>
    </dgm:pt>
    <dgm:pt modelId="{CA44128F-5176-4BE7-8BEC-F8B5523FA0C4}" type="pres">
      <dgm:prSet presAssocID="{136896F8-7395-43B1-A920-E442E4F3CB70}" presName="spaceBetweenRectangles" presStyleCnt="0"/>
      <dgm:spPr/>
    </dgm:pt>
    <dgm:pt modelId="{C71F27AD-FF06-4C7E-8606-D61B73C4CAA1}" type="pres">
      <dgm:prSet presAssocID="{5D8088EF-E2E1-4CB6-AA2B-2210C6BC14AF}" presName="parentLin" presStyleCnt="0"/>
      <dgm:spPr/>
    </dgm:pt>
    <dgm:pt modelId="{C6DD3F57-6A0B-4747-9E7C-0FA842F8E6DB}" type="pres">
      <dgm:prSet presAssocID="{5D8088EF-E2E1-4CB6-AA2B-2210C6BC14AF}" presName="parentLeftMargin" presStyleLbl="node1" presStyleIdx="0" presStyleCnt="7"/>
      <dgm:spPr/>
    </dgm:pt>
    <dgm:pt modelId="{898CF52C-10AF-4E41-9DB2-7E877B403432}" type="pres">
      <dgm:prSet presAssocID="{5D8088EF-E2E1-4CB6-AA2B-2210C6BC14AF}" presName="parentText" presStyleLbl="node1" presStyleIdx="1" presStyleCnt="7" custScaleX="142857" custScaleY="148146">
        <dgm:presLayoutVars>
          <dgm:chMax val="0"/>
          <dgm:bulletEnabled val="1"/>
        </dgm:presLayoutVars>
      </dgm:prSet>
      <dgm:spPr/>
    </dgm:pt>
    <dgm:pt modelId="{01FA962B-6F45-4031-B21C-94A2AC8AB363}" type="pres">
      <dgm:prSet presAssocID="{5D8088EF-E2E1-4CB6-AA2B-2210C6BC14AF}" presName="negativeSpace" presStyleCnt="0"/>
      <dgm:spPr/>
    </dgm:pt>
    <dgm:pt modelId="{6BE7D596-36B1-4508-8A8D-C24B42B4BCBD}" type="pres">
      <dgm:prSet presAssocID="{5D8088EF-E2E1-4CB6-AA2B-2210C6BC14AF}" presName="childText" presStyleLbl="conFgAcc1" presStyleIdx="1" presStyleCnt="7">
        <dgm:presLayoutVars>
          <dgm:bulletEnabled val="1"/>
        </dgm:presLayoutVars>
      </dgm:prSet>
      <dgm:spPr/>
    </dgm:pt>
    <dgm:pt modelId="{2F7E413B-D58D-4093-BB82-C53459B5B5AE}" type="pres">
      <dgm:prSet presAssocID="{7022F838-4B7B-447C-AFA5-419BB35C9A0C}" presName="spaceBetweenRectangles" presStyleCnt="0"/>
      <dgm:spPr/>
    </dgm:pt>
    <dgm:pt modelId="{136F4317-AB70-49C9-821A-98367C07F368}" type="pres">
      <dgm:prSet presAssocID="{3400B843-469F-4923-A9E3-F069B9B3CDF7}" presName="parentLin" presStyleCnt="0"/>
      <dgm:spPr/>
    </dgm:pt>
    <dgm:pt modelId="{F1558615-0DC4-408B-BCE7-95D3D7510819}" type="pres">
      <dgm:prSet presAssocID="{3400B843-469F-4923-A9E3-F069B9B3CDF7}" presName="parentLeftMargin" presStyleLbl="node1" presStyleIdx="1" presStyleCnt="7"/>
      <dgm:spPr/>
    </dgm:pt>
    <dgm:pt modelId="{8B3914AE-3085-4AA7-8245-B5B55B2C46E2}" type="pres">
      <dgm:prSet presAssocID="{3400B843-469F-4923-A9E3-F069B9B3CDF7}" presName="parentText" presStyleLbl="node1" presStyleIdx="2" presStyleCnt="7" custScaleX="142857" custScaleY="173381">
        <dgm:presLayoutVars>
          <dgm:chMax val="0"/>
          <dgm:bulletEnabled val="1"/>
        </dgm:presLayoutVars>
      </dgm:prSet>
      <dgm:spPr/>
    </dgm:pt>
    <dgm:pt modelId="{5FF8C4F8-61CB-4834-8F37-86C698379CCC}" type="pres">
      <dgm:prSet presAssocID="{3400B843-469F-4923-A9E3-F069B9B3CDF7}" presName="negativeSpace" presStyleCnt="0"/>
      <dgm:spPr/>
    </dgm:pt>
    <dgm:pt modelId="{B82D20BB-3AB5-4220-9CB0-84D243F8E908}" type="pres">
      <dgm:prSet presAssocID="{3400B843-469F-4923-A9E3-F069B9B3CDF7}" presName="childText" presStyleLbl="conFgAcc1" presStyleIdx="2" presStyleCnt="7" custLinFactNeighborX="-15636" custLinFactNeighborY="-23342">
        <dgm:presLayoutVars>
          <dgm:bulletEnabled val="1"/>
        </dgm:presLayoutVars>
      </dgm:prSet>
      <dgm:spPr/>
    </dgm:pt>
    <dgm:pt modelId="{0818792B-4631-494B-BE47-A07640442B5B}" type="pres">
      <dgm:prSet presAssocID="{3C030303-FB69-4FDB-8673-078617423D47}" presName="spaceBetweenRectangles" presStyleCnt="0"/>
      <dgm:spPr/>
    </dgm:pt>
    <dgm:pt modelId="{29873967-8B6F-47DE-923C-1DABE727C9FC}" type="pres">
      <dgm:prSet presAssocID="{BAA70B37-ECB4-402A-A911-F59C187215F3}" presName="parentLin" presStyleCnt="0"/>
      <dgm:spPr/>
    </dgm:pt>
    <dgm:pt modelId="{EDC59C05-CBE2-4A91-9A49-2731F5738A24}" type="pres">
      <dgm:prSet presAssocID="{BAA70B37-ECB4-402A-A911-F59C187215F3}" presName="parentLeftMargin" presStyleLbl="node1" presStyleIdx="2" presStyleCnt="7"/>
      <dgm:spPr/>
    </dgm:pt>
    <dgm:pt modelId="{8B27F542-F06D-4383-9455-5C66E03353A5}" type="pres">
      <dgm:prSet presAssocID="{BAA70B37-ECB4-402A-A911-F59C187215F3}" presName="parentText" presStyleLbl="node1" presStyleIdx="3" presStyleCnt="7" custScaleX="142857" custScaleY="211181">
        <dgm:presLayoutVars>
          <dgm:chMax val="0"/>
          <dgm:bulletEnabled val="1"/>
        </dgm:presLayoutVars>
      </dgm:prSet>
      <dgm:spPr/>
    </dgm:pt>
    <dgm:pt modelId="{B2280500-5B86-4171-9E99-0BEC11641056}" type="pres">
      <dgm:prSet presAssocID="{BAA70B37-ECB4-402A-A911-F59C187215F3}" presName="negativeSpace" presStyleCnt="0"/>
      <dgm:spPr/>
    </dgm:pt>
    <dgm:pt modelId="{789CE992-B0BB-4016-9B4D-DA2E3D6642E4}" type="pres">
      <dgm:prSet presAssocID="{BAA70B37-ECB4-402A-A911-F59C187215F3}" presName="childText" presStyleLbl="conFgAcc1" presStyleIdx="3" presStyleCnt="7">
        <dgm:presLayoutVars>
          <dgm:bulletEnabled val="1"/>
        </dgm:presLayoutVars>
      </dgm:prSet>
      <dgm:spPr/>
    </dgm:pt>
    <dgm:pt modelId="{067D426C-DF33-4BDE-B469-F9E34C0065E1}" type="pres">
      <dgm:prSet presAssocID="{9CD9E24D-4150-43D0-A4F7-D446AA651C12}" presName="spaceBetweenRectangles" presStyleCnt="0"/>
      <dgm:spPr/>
    </dgm:pt>
    <dgm:pt modelId="{8BDA001E-7D2A-4EEC-B00A-BAB7C12C6197}" type="pres">
      <dgm:prSet presAssocID="{E902CC72-8CE4-4AD7-91BA-59FE7C7FA7BC}" presName="parentLin" presStyleCnt="0"/>
      <dgm:spPr/>
    </dgm:pt>
    <dgm:pt modelId="{3E019800-D116-4140-AB42-D7BB1AFB8CC5}" type="pres">
      <dgm:prSet presAssocID="{E902CC72-8CE4-4AD7-91BA-59FE7C7FA7BC}" presName="parentLeftMargin" presStyleLbl="node1" presStyleIdx="3" presStyleCnt="7"/>
      <dgm:spPr/>
    </dgm:pt>
    <dgm:pt modelId="{8A7DBC94-0DAC-4448-B1C7-F240F8C7FA10}" type="pres">
      <dgm:prSet presAssocID="{E902CC72-8CE4-4AD7-91BA-59FE7C7FA7BC}" presName="parentText" presStyleLbl="node1" presStyleIdx="4" presStyleCnt="7" custScaleX="142857" custScaleY="159962">
        <dgm:presLayoutVars>
          <dgm:chMax val="0"/>
          <dgm:bulletEnabled val="1"/>
        </dgm:presLayoutVars>
      </dgm:prSet>
      <dgm:spPr/>
    </dgm:pt>
    <dgm:pt modelId="{961FBE92-70BC-467E-915A-6A2B4D277108}" type="pres">
      <dgm:prSet presAssocID="{E902CC72-8CE4-4AD7-91BA-59FE7C7FA7BC}" presName="negativeSpace" presStyleCnt="0"/>
      <dgm:spPr/>
    </dgm:pt>
    <dgm:pt modelId="{5D1595B5-8DBD-4727-9AEB-A703AC1A7A48}" type="pres">
      <dgm:prSet presAssocID="{E902CC72-8CE4-4AD7-91BA-59FE7C7FA7BC}" presName="childText" presStyleLbl="conFgAcc1" presStyleIdx="4" presStyleCnt="7">
        <dgm:presLayoutVars>
          <dgm:bulletEnabled val="1"/>
        </dgm:presLayoutVars>
      </dgm:prSet>
      <dgm:spPr/>
    </dgm:pt>
    <dgm:pt modelId="{C521FA0B-E2A0-4CE9-8882-68F0567D28B6}" type="pres">
      <dgm:prSet presAssocID="{9E762781-77FA-4FD0-91FE-03145D3E47A7}" presName="spaceBetweenRectangles" presStyleCnt="0"/>
      <dgm:spPr/>
    </dgm:pt>
    <dgm:pt modelId="{CF8F30D1-8F7C-45EA-A431-C72543C64542}" type="pres">
      <dgm:prSet presAssocID="{B3351F5D-B2B4-4A43-AC1E-042309BA0700}" presName="parentLin" presStyleCnt="0"/>
      <dgm:spPr/>
    </dgm:pt>
    <dgm:pt modelId="{10B06FC2-E293-4504-8098-FCF426BC97A0}" type="pres">
      <dgm:prSet presAssocID="{B3351F5D-B2B4-4A43-AC1E-042309BA0700}" presName="parentLeftMargin" presStyleLbl="node1" presStyleIdx="4" presStyleCnt="7"/>
      <dgm:spPr/>
    </dgm:pt>
    <dgm:pt modelId="{FDEE32F1-EC52-4E1A-BF27-72EC26C1C895}" type="pres">
      <dgm:prSet presAssocID="{B3351F5D-B2B4-4A43-AC1E-042309BA0700}" presName="parentText" presStyleLbl="node1" presStyleIdx="5" presStyleCnt="7" custScaleX="142857" custScaleY="197687">
        <dgm:presLayoutVars>
          <dgm:chMax val="0"/>
          <dgm:bulletEnabled val="1"/>
        </dgm:presLayoutVars>
      </dgm:prSet>
      <dgm:spPr/>
    </dgm:pt>
    <dgm:pt modelId="{3F65B9B7-763E-4780-8B85-1D391457D667}" type="pres">
      <dgm:prSet presAssocID="{B3351F5D-B2B4-4A43-AC1E-042309BA0700}" presName="negativeSpace" presStyleCnt="0"/>
      <dgm:spPr/>
    </dgm:pt>
    <dgm:pt modelId="{B8486D8A-D082-4F24-BD41-9E6A301763ED}" type="pres">
      <dgm:prSet presAssocID="{B3351F5D-B2B4-4A43-AC1E-042309BA0700}" presName="childText" presStyleLbl="conFgAcc1" presStyleIdx="5" presStyleCnt="7">
        <dgm:presLayoutVars>
          <dgm:bulletEnabled val="1"/>
        </dgm:presLayoutVars>
      </dgm:prSet>
      <dgm:spPr/>
    </dgm:pt>
    <dgm:pt modelId="{743E7942-E3B1-41EC-975B-430A09DE73B5}" type="pres">
      <dgm:prSet presAssocID="{E61D76FB-039A-420D-8CC2-B0A02F2D16A6}" presName="spaceBetweenRectangles" presStyleCnt="0"/>
      <dgm:spPr/>
    </dgm:pt>
    <dgm:pt modelId="{322B8C31-6C3B-434A-87D8-100BDF3B68B4}" type="pres">
      <dgm:prSet presAssocID="{3A84A492-7D48-480E-BC58-A87B48519A32}" presName="parentLin" presStyleCnt="0"/>
      <dgm:spPr/>
    </dgm:pt>
    <dgm:pt modelId="{6BD54034-619A-467F-B739-0B64597AC9BD}" type="pres">
      <dgm:prSet presAssocID="{3A84A492-7D48-480E-BC58-A87B48519A32}" presName="parentLeftMargin" presStyleLbl="node1" presStyleIdx="5" presStyleCnt="7"/>
      <dgm:spPr/>
    </dgm:pt>
    <dgm:pt modelId="{1657BD92-4D77-486A-BC5D-4E9B5845C956}" type="pres">
      <dgm:prSet presAssocID="{3A84A492-7D48-480E-BC58-A87B48519A32}" presName="parentText" presStyleLbl="node1" presStyleIdx="6" presStyleCnt="7" custScaleX="142857" custScaleY="179309">
        <dgm:presLayoutVars>
          <dgm:chMax val="0"/>
          <dgm:bulletEnabled val="1"/>
        </dgm:presLayoutVars>
      </dgm:prSet>
      <dgm:spPr/>
    </dgm:pt>
    <dgm:pt modelId="{616BBFA9-6AA5-49E4-91F8-84D10833398E}" type="pres">
      <dgm:prSet presAssocID="{3A84A492-7D48-480E-BC58-A87B48519A32}" presName="negativeSpace" presStyleCnt="0"/>
      <dgm:spPr/>
    </dgm:pt>
    <dgm:pt modelId="{73C480E9-CE91-4513-B6DE-072028B2C50C}" type="pres">
      <dgm:prSet presAssocID="{3A84A492-7D48-480E-BC58-A87B48519A32}" presName="childText" presStyleLbl="conFgAcc1" presStyleIdx="6" presStyleCnt="7">
        <dgm:presLayoutVars>
          <dgm:bulletEnabled val="1"/>
        </dgm:presLayoutVars>
      </dgm:prSet>
      <dgm:spPr/>
    </dgm:pt>
  </dgm:ptLst>
  <dgm:cxnLst>
    <dgm:cxn modelId="{E5F25703-111C-4434-AA8B-87D9C46D87A9}" type="presOf" srcId="{82FCD348-CF72-4F43-81C3-867309C31059}" destId="{B09FBE90-04C6-4BCD-874C-C1EF55581590}" srcOrd="0" destOrd="0" presId="urn:microsoft.com/office/officeart/2005/8/layout/list1"/>
    <dgm:cxn modelId="{96B1340B-C8E8-473C-93C6-1E8651428705}" type="presOf" srcId="{82FCD348-CF72-4F43-81C3-867309C31059}" destId="{E42FFEED-BC4D-4EB8-B93B-4824F6E7BF17}" srcOrd="1" destOrd="0" presId="urn:microsoft.com/office/officeart/2005/8/layout/list1"/>
    <dgm:cxn modelId="{D81ABD0E-439E-4B2F-835F-52AB27DB3787}" type="presOf" srcId="{3A84A492-7D48-480E-BC58-A87B48519A32}" destId="{1657BD92-4D77-486A-BC5D-4E9B5845C956}" srcOrd="1" destOrd="0" presId="urn:microsoft.com/office/officeart/2005/8/layout/list1"/>
    <dgm:cxn modelId="{A7567A18-2C99-44D7-A2C1-264256A8FFDA}" srcId="{DAA0A30F-2761-4206-A768-28BF90355874}" destId="{5D8088EF-E2E1-4CB6-AA2B-2210C6BC14AF}" srcOrd="1" destOrd="0" parTransId="{59D85666-1CE0-461F-8116-1C443C9C467F}" sibTransId="{7022F838-4B7B-447C-AFA5-419BB35C9A0C}"/>
    <dgm:cxn modelId="{116F3526-A610-48E1-B943-145F4B610F93}" type="presOf" srcId="{B3351F5D-B2B4-4A43-AC1E-042309BA0700}" destId="{FDEE32F1-EC52-4E1A-BF27-72EC26C1C895}" srcOrd="1" destOrd="0" presId="urn:microsoft.com/office/officeart/2005/8/layout/list1"/>
    <dgm:cxn modelId="{18FDD02B-BCDE-454D-BF13-A7A399C5008D}" type="presOf" srcId="{E902CC72-8CE4-4AD7-91BA-59FE7C7FA7BC}" destId="{8A7DBC94-0DAC-4448-B1C7-F240F8C7FA10}" srcOrd="1" destOrd="0" presId="urn:microsoft.com/office/officeart/2005/8/layout/list1"/>
    <dgm:cxn modelId="{699BB23A-829F-46D6-A30C-881B2E68EEBA}" type="presOf" srcId="{BAA70B37-ECB4-402A-A911-F59C187215F3}" destId="{8B27F542-F06D-4383-9455-5C66E03353A5}" srcOrd="1" destOrd="0" presId="urn:microsoft.com/office/officeart/2005/8/layout/list1"/>
    <dgm:cxn modelId="{FCE57743-B43F-4AD9-B5F7-7F3E04F1B5B5}" srcId="{DAA0A30F-2761-4206-A768-28BF90355874}" destId="{B3351F5D-B2B4-4A43-AC1E-042309BA0700}" srcOrd="5" destOrd="0" parTransId="{040FF245-C30D-43AE-8427-C0BA2CE4ACAC}" sibTransId="{E61D76FB-039A-420D-8CC2-B0A02F2D16A6}"/>
    <dgm:cxn modelId="{96713D65-BBF1-4163-A7D3-6E65761F68B8}" srcId="{DAA0A30F-2761-4206-A768-28BF90355874}" destId="{82FCD348-CF72-4F43-81C3-867309C31059}" srcOrd="0" destOrd="0" parTransId="{125378C2-BC9A-47E1-AC6A-F16B914A4949}" sibTransId="{136896F8-7395-43B1-A920-E442E4F3CB70}"/>
    <dgm:cxn modelId="{23A55D47-67B7-45B3-9A35-561831CDE5C3}" srcId="{DAA0A30F-2761-4206-A768-28BF90355874}" destId="{3A84A492-7D48-480E-BC58-A87B48519A32}" srcOrd="6" destOrd="0" parTransId="{9D6F2B72-020F-4C52-909D-89C52ADF0DAF}" sibTransId="{45C51824-79F5-41B0-B9FE-752014868465}"/>
    <dgm:cxn modelId="{29C75447-AB00-4FE4-B1D1-6D2E0A4AEEEA}" type="presOf" srcId="{E902CC72-8CE4-4AD7-91BA-59FE7C7FA7BC}" destId="{3E019800-D116-4140-AB42-D7BB1AFB8CC5}" srcOrd="0" destOrd="0" presId="urn:microsoft.com/office/officeart/2005/8/layout/list1"/>
    <dgm:cxn modelId="{A72B754B-AFFF-4AE5-A7D5-EBAAD7E598D2}" type="presOf" srcId="{5D8088EF-E2E1-4CB6-AA2B-2210C6BC14AF}" destId="{C6DD3F57-6A0B-4747-9E7C-0FA842F8E6DB}" srcOrd="0" destOrd="0" presId="urn:microsoft.com/office/officeart/2005/8/layout/list1"/>
    <dgm:cxn modelId="{D0C8A36C-BB4F-46A0-B7C7-8F0600B70887}" type="presOf" srcId="{3A84A492-7D48-480E-BC58-A87B48519A32}" destId="{6BD54034-619A-467F-B739-0B64597AC9BD}" srcOrd="0" destOrd="0" presId="urn:microsoft.com/office/officeart/2005/8/layout/list1"/>
    <dgm:cxn modelId="{F4C1314E-B008-4337-B497-589776AAACD2}" srcId="{DAA0A30F-2761-4206-A768-28BF90355874}" destId="{3400B843-469F-4923-A9E3-F069B9B3CDF7}" srcOrd="2" destOrd="0" parTransId="{1FAA56F4-2C0F-44ED-9DA0-EAA7C7EA67A5}" sibTransId="{3C030303-FB69-4FDB-8673-078617423D47}"/>
    <dgm:cxn modelId="{72CF1A79-66D0-4A85-86A1-66CA2A94E53B}" type="presOf" srcId="{B3351F5D-B2B4-4A43-AC1E-042309BA0700}" destId="{10B06FC2-E293-4504-8098-FCF426BC97A0}" srcOrd="0" destOrd="0" presId="urn:microsoft.com/office/officeart/2005/8/layout/list1"/>
    <dgm:cxn modelId="{C43C7393-E2FB-447A-8FE0-86941858506D}" type="presOf" srcId="{3400B843-469F-4923-A9E3-F069B9B3CDF7}" destId="{8B3914AE-3085-4AA7-8245-B5B55B2C46E2}" srcOrd="1" destOrd="0" presId="urn:microsoft.com/office/officeart/2005/8/layout/list1"/>
    <dgm:cxn modelId="{C482D393-2E60-4494-A764-A998433071B4}" srcId="{DAA0A30F-2761-4206-A768-28BF90355874}" destId="{BAA70B37-ECB4-402A-A911-F59C187215F3}" srcOrd="3" destOrd="0" parTransId="{D3B49F6F-5D59-4C55-965B-B7222048B9C2}" sibTransId="{9CD9E24D-4150-43D0-A4F7-D446AA651C12}"/>
    <dgm:cxn modelId="{F49817AA-02C2-4185-894D-3C061B181B25}" type="presOf" srcId="{BAA70B37-ECB4-402A-A911-F59C187215F3}" destId="{EDC59C05-CBE2-4A91-9A49-2731F5738A24}" srcOrd="0" destOrd="0" presId="urn:microsoft.com/office/officeart/2005/8/layout/list1"/>
    <dgm:cxn modelId="{F1A341C3-BD83-40B6-A972-C2FCD5418A70}" type="presOf" srcId="{5D8088EF-E2E1-4CB6-AA2B-2210C6BC14AF}" destId="{898CF52C-10AF-4E41-9DB2-7E877B403432}" srcOrd="1" destOrd="0" presId="urn:microsoft.com/office/officeart/2005/8/layout/list1"/>
    <dgm:cxn modelId="{ADE07BCD-5913-4E80-A865-F5778BAFC13C}" type="presOf" srcId="{DAA0A30F-2761-4206-A768-28BF90355874}" destId="{A59BBA9D-2030-4D44-894C-303E3324C0EE}" srcOrd="0" destOrd="0" presId="urn:microsoft.com/office/officeart/2005/8/layout/list1"/>
    <dgm:cxn modelId="{77E792D2-F1CC-473E-9BD1-851234D7FCF6}" type="presOf" srcId="{3400B843-469F-4923-A9E3-F069B9B3CDF7}" destId="{F1558615-0DC4-408B-BCE7-95D3D7510819}" srcOrd="0" destOrd="0" presId="urn:microsoft.com/office/officeart/2005/8/layout/list1"/>
    <dgm:cxn modelId="{45FD93E6-8550-49A3-9520-94B68F7BCB2B}" srcId="{DAA0A30F-2761-4206-A768-28BF90355874}" destId="{E902CC72-8CE4-4AD7-91BA-59FE7C7FA7BC}" srcOrd="4" destOrd="0" parTransId="{315E2C7A-B2B7-4933-AD78-55A2E05ECED3}" sibTransId="{9E762781-77FA-4FD0-91FE-03145D3E47A7}"/>
    <dgm:cxn modelId="{4E7CD3BA-6780-4EB1-B114-DDDD7AC427C3}" type="presParOf" srcId="{A59BBA9D-2030-4D44-894C-303E3324C0EE}" destId="{9E170B64-1CF1-436C-B738-D2E0F0B47083}" srcOrd="0" destOrd="0" presId="urn:microsoft.com/office/officeart/2005/8/layout/list1"/>
    <dgm:cxn modelId="{1BD62DB8-6E44-4D57-835F-6AD610164FB8}" type="presParOf" srcId="{9E170B64-1CF1-436C-B738-D2E0F0B47083}" destId="{B09FBE90-04C6-4BCD-874C-C1EF55581590}" srcOrd="0" destOrd="0" presId="urn:microsoft.com/office/officeart/2005/8/layout/list1"/>
    <dgm:cxn modelId="{CC7FBD85-C12D-43D9-BD68-0B4050607FB3}" type="presParOf" srcId="{9E170B64-1CF1-436C-B738-D2E0F0B47083}" destId="{E42FFEED-BC4D-4EB8-B93B-4824F6E7BF17}" srcOrd="1" destOrd="0" presId="urn:microsoft.com/office/officeart/2005/8/layout/list1"/>
    <dgm:cxn modelId="{CE779A58-08BB-414B-93C9-EA0B6901587E}" type="presParOf" srcId="{A59BBA9D-2030-4D44-894C-303E3324C0EE}" destId="{004801C5-472A-413D-A1C6-BC77D9DA4985}" srcOrd="1" destOrd="0" presId="urn:microsoft.com/office/officeart/2005/8/layout/list1"/>
    <dgm:cxn modelId="{A130A360-1786-457E-A55B-CA7AE92F1205}" type="presParOf" srcId="{A59BBA9D-2030-4D44-894C-303E3324C0EE}" destId="{9D9A797A-DDB8-4348-8E17-7553BB6670F8}" srcOrd="2" destOrd="0" presId="urn:microsoft.com/office/officeart/2005/8/layout/list1"/>
    <dgm:cxn modelId="{6A0DBA61-99B6-462D-AB33-6DFA7A9C5C57}" type="presParOf" srcId="{A59BBA9D-2030-4D44-894C-303E3324C0EE}" destId="{CA44128F-5176-4BE7-8BEC-F8B5523FA0C4}" srcOrd="3" destOrd="0" presId="urn:microsoft.com/office/officeart/2005/8/layout/list1"/>
    <dgm:cxn modelId="{56149E81-B06E-48E5-818B-F0849979387C}" type="presParOf" srcId="{A59BBA9D-2030-4D44-894C-303E3324C0EE}" destId="{C71F27AD-FF06-4C7E-8606-D61B73C4CAA1}" srcOrd="4" destOrd="0" presId="urn:microsoft.com/office/officeart/2005/8/layout/list1"/>
    <dgm:cxn modelId="{E7F28DB7-549A-453A-AD14-90D2CC93691E}" type="presParOf" srcId="{C71F27AD-FF06-4C7E-8606-D61B73C4CAA1}" destId="{C6DD3F57-6A0B-4747-9E7C-0FA842F8E6DB}" srcOrd="0" destOrd="0" presId="urn:microsoft.com/office/officeart/2005/8/layout/list1"/>
    <dgm:cxn modelId="{DF6993E4-BACD-4C10-803C-BFEF49829B1F}" type="presParOf" srcId="{C71F27AD-FF06-4C7E-8606-D61B73C4CAA1}" destId="{898CF52C-10AF-4E41-9DB2-7E877B403432}" srcOrd="1" destOrd="0" presId="urn:microsoft.com/office/officeart/2005/8/layout/list1"/>
    <dgm:cxn modelId="{CAB17C27-366D-4697-ACF5-A3F1D9F2098C}" type="presParOf" srcId="{A59BBA9D-2030-4D44-894C-303E3324C0EE}" destId="{01FA962B-6F45-4031-B21C-94A2AC8AB363}" srcOrd="5" destOrd="0" presId="urn:microsoft.com/office/officeart/2005/8/layout/list1"/>
    <dgm:cxn modelId="{6260245B-4AA9-4839-BFC4-A2BB5911ADAB}" type="presParOf" srcId="{A59BBA9D-2030-4D44-894C-303E3324C0EE}" destId="{6BE7D596-36B1-4508-8A8D-C24B42B4BCBD}" srcOrd="6" destOrd="0" presId="urn:microsoft.com/office/officeart/2005/8/layout/list1"/>
    <dgm:cxn modelId="{3F792A56-F233-4E58-80AA-9C6F3EF10B79}" type="presParOf" srcId="{A59BBA9D-2030-4D44-894C-303E3324C0EE}" destId="{2F7E413B-D58D-4093-BB82-C53459B5B5AE}" srcOrd="7" destOrd="0" presId="urn:microsoft.com/office/officeart/2005/8/layout/list1"/>
    <dgm:cxn modelId="{7E000B3D-DB11-457C-BB05-60779D5CDF46}" type="presParOf" srcId="{A59BBA9D-2030-4D44-894C-303E3324C0EE}" destId="{136F4317-AB70-49C9-821A-98367C07F368}" srcOrd="8" destOrd="0" presId="urn:microsoft.com/office/officeart/2005/8/layout/list1"/>
    <dgm:cxn modelId="{B6FF5FC6-1BB2-4F95-9B7B-89EAC33E3770}" type="presParOf" srcId="{136F4317-AB70-49C9-821A-98367C07F368}" destId="{F1558615-0DC4-408B-BCE7-95D3D7510819}" srcOrd="0" destOrd="0" presId="urn:microsoft.com/office/officeart/2005/8/layout/list1"/>
    <dgm:cxn modelId="{CC01640E-32C5-4A9E-91E1-1610E39929EB}" type="presParOf" srcId="{136F4317-AB70-49C9-821A-98367C07F368}" destId="{8B3914AE-3085-4AA7-8245-B5B55B2C46E2}" srcOrd="1" destOrd="0" presId="urn:microsoft.com/office/officeart/2005/8/layout/list1"/>
    <dgm:cxn modelId="{9FBE98FD-1185-4AD7-8739-9495108481E8}" type="presParOf" srcId="{A59BBA9D-2030-4D44-894C-303E3324C0EE}" destId="{5FF8C4F8-61CB-4834-8F37-86C698379CCC}" srcOrd="9" destOrd="0" presId="urn:microsoft.com/office/officeart/2005/8/layout/list1"/>
    <dgm:cxn modelId="{8B52AE43-E30B-424C-ABD5-21F041509CEE}" type="presParOf" srcId="{A59BBA9D-2030-4D44-894C-303E3324C0EE}" destId="{B82D20BB-3AB5-4220-9CB0-84D243F8E908}" srcOrd="10" destOrd="0" presId="urn:microsoft.com/office/officeart/2005/8/layout/list1"/>
    <dgm:cxn modelId="{897606C4-8915-41A5-B25B-D340CE326FBB}" type="presParOf" srcId="{A59BBA9D-2030-4D44-894C-303E3324C0EE}" destId="{0818792B-4631-494B-BE47-A07640442B5B}" srcOrd="11" destOrd="0" presId="urn:microsoft.com/office/officeart/2005/8/layout/list1"/>
    <dgm:cxn modelId="{EDCE7684-52DB-4BC7-AC02-ABFF63BD66C6}" type="presParOf" srcId="{A59BBA9D-2030-4D44-894C-303E3324C0EE}" destId="{29873967-8B6F-47DE-923C-1DABE727C9FC}" srcOrd="12" destOrd="0" presId="urn:microsoft.com/office/officeart/2005/8/layout/list1"/>
    <dgm:cxn modelId="{F28FFDFE-82A0-430D-9E73-508176262EC8}" type="presParOf" srcId="{29873967-8B6F-47DE-923C-1DABE727C9FC}" destId="{EDC59C05-CBE2-4A91-9A49-2731F5738A24}" srcOrd="0" destOrd="0" presId="urn:microsoft.com/office/officeart/2005/8/layout/list1"/>
    <dgm:cxn modelId="{9274E1E9-FCD9-4E78-9FFE-DC9E66A425EE}" type="presParOf" srcId="{29873967-8B6F-47DE-923C-1DABE727C9FC}" destId="{8B27F542-F06D-4383-9455-5C66E03353A5}" srcOrd="1" destOrd="0" presId="urn:microsoft.com/office/officeart/2005/8/layout/list1"/>
    <dgm:cxn modelId="{78DF1B02-CCC8-47F6-9202-8D86B39D972E}" type="presParOf" srcId="{A59BBA9D-2030-4D44-894C-303E3324C0EE}" destId="{B2280500-5B86-4171-9E99-0BEC11641056}" srcOrd="13" destOrd="0" presId="urn:microsoft.com/office/officeart/2005/8/layout/list1"/>
    <dgm:cxn modelId="{2E0B2133-69F4-4E9A-802E-1545E1CB5359}" type="presParOf" srcId="{A59BBA9D-2030-4D44-894C-303E3324C0EE}" destId="{789CE992-B0BB-4016-9B4D-DA2E3D6642E4}" srcOrd="14" destOrd="0" presId="urn:microsoft.com/office/officeart/2005/8/layout/list1"/>
    <dgm:cxn modelId="{7FF8BEE7-B108-4CAE-AD84-10461A2D3390}" type="presParOf" srcId="{A59BBA9D-2030-4D44-894C-303E3324C0EE}" destId="{067D426C-DF33-4BDE-B469-F9E34C0065E1}" srcOrd="15" destOrd="0" presId="urn:microsoft.com/office/officeart/2005/8/layout/list1"/>
    <dgm:cxn modelId="{F5DB1A96-3274-4CBA-BA50-B84C98F1FC99}" type="presParOf" srcId="{A59BBA9D-2030-4D44-894C-303E3324C0EE}" destId="{8BDA001E-7D2A-4EEC-B00A-BAB7C12C6197}" srcOrd="16" destOrd="0" presId="urn:microsoft.com/office/officeart/2005/8/layout/list1"/>
    <dgm:cxn modelId="{E4FC5232-D30C-4663-A721-563AFF2E1CF9}" type="presParOf" srcId="{8BDA001E-7D2A-4EEC-B00A-BAB7C12C6197}" destId="{3E019800-D116-4140-AB42-D7BB1AFB8CC5}" srcOrd="0" destOrd="0" presId="urn:microsoft.com/office/officeart/2005/8/layout/list1"/>
    <dgm:cxn modelId="{D66E8185-F8EC-4B59-8954-C8D0BBE4F27A}" type="presParOf" srcId="{8BDA001E-7D2A-4EEC-B00A-BAB7C12C6197}" destId="{8A7DBC94-0DAC-4448-B1C7-F240F8C7FA10}" srcOrd="1" destOrd="0" presId="urn:microsoft.com/office/officeart/2005/8/layout/list1"/>
    <dgm:cxn modelId="{23A2D219-C186-4A98-815F-E5D2218706E1}" type="presParOf" srcId="{A59BBA9D-2030-4D44-894C-303E3324C0EE}" destId="{961FBE92-70BC-467E-915A-6A2B4D277108}" srcOrd="17" destOrd="0" presId="urn:microsoft.com/office/officeart/2005/8/layout/list1"/>
    <dgm:cxn modelId="{91DB5040-F0A8-4D84-8723-9BFF8A5DA0BE}" type="presParOf" srcId="{A59BBA9D-2030-4D44-894C-303E3324C0EE}" destId="{5D1595B5-8DBD-4727-9AEB-A703AC1A7A48}" srcOrd="18" destOrd="0" presId="urn:microsoft.com/office/officeart/2005/8/layout/list1"/>
    <dgm:cxn modelId="{61467B92-986E-4486-88B1-754E7635F818}" type="presParOf" srcId="{A59BBA9D-2030-4D44-894C-303E3324C0EE}" destId="{C521FA0B-E2A0-4CE9-8882-68F0567D28B6}" srcOrd="19" destOrd="0" presId="urn:microsoft.com/office/officeart/2005/8/layout/list1"/>
    <dgm:cxn modelId="{06763598-A1D2-46AE-A138-09635E168E05}" type="presParOf" srcId="{A59BBA9D-2030-4D44-894C-303E3324C0EE}" destId="{CF8F30D1-8F7C-45EA-A431-C72543C64542}" srcOrd="20" destOrd="0" presId="urn:microsoft.com/office/officeart/2005/8/layout/list1"/>
    <dgm:cxn modelId="{9B589C62-3876-4263-89FC-67B3AEA36B8C}" type="presParOf" srcId="{CF8F30D1-8F7C-45EA-A431-C72543C64542}" destId="{10B06FC2-E293-4504-8098-FCF426BC97A0}" srcOrd="0" destOrd="0" presId="urn:microsoft.com/office/officeart/2005/8/layout/list1"/>
    <dgm:cxn modelId="{27AC5D51-94A2-4655-BEFF-5E34B00939DD}" type="presParOf" srcId="{CF8F30D1-8F7C-45EA-A431-C72543C64542}" destId="{FDEE32F1-EC52-4E1A-BF27-72EC26C1C895}" srcOrd="1" destOrd="0" presId="urn:microsoft.com/office/officeart/2005/8/layout/list1"/>
    <dgm:cxn modelId="{FD6D8936-55E5-43CF-A863-9235F55ABFD3}" type="presParOf" srcId="{A59BBA9D-2030-4D44-894C-303E3324C0EE}" destId="{3F65B9B7-763E-4780-8B85-1D391457D667}" srcOrd="21" destOrd="0" presId="urn:microsoft.com/office/officeart/2005/8/layout/list1"/>
    <dgm:cxn modelId="{BEEB57D7-A0AB-47EE-B145-FC33000A7C3C}" type="presParOf" srcId="{A59BBA9D-2030-4D44-894C-303E3324C0EE}" destId="{B8486D8A-D082-4F24-BD41-9E6A301763ED}" srcOrd="22" destOrd="0" presId="urn:microsoft.com/office/officeart/2005/8/layout/list1"/>
    <dgm:cxn modelId="{E096CDAC-9F4A-4903-9876-F96185ABE4CF}" type="presParOf" srcId="{A59BBA9D-2030-4D44-894C-303E3324C0EE}" destId="{743E7942-E3B1-41EC-975B-430A09DE73B5}" srcOrd="23" destOrd="0" presId="urn:microsoft.com/office/officeart/2005/8/layout/list1"/>
    <dgm:cxn modelId="{B1B43015-464A-48F6-89B9-C643600EEC35}" type="presParOf" srcId="{A59BBA9D-2030-4D44-894C-303E3324C0EE}" destId="{322B8C31-6C3B-434A-87D8-100BDF3B68B4}" srcOrd="24" destOrd="0" presId="urn:microsoft.com/office/officeart/2005/8/layout/list1"/>
    <dgm:cxn modelId="{B572B13E-9E0A-4855-B14D-CAC4AE1797FB}" type="presParOf" srcId="{322B8C31-6C3B-434A-87D8-100BDF3B68B4}" destId="{6BD54034-619A-467F-B739-0B64597AC9BD}" srcOrd="0" destOrd="0" presId="urn:microsoft.com/office/officeart/2005/8/layout/list1"/>
    <dgm:cxn modelId="{6E567C32-094D-4017-8BA4-7FB0B64D0265}" type="presParOf" srcId="{322B8C31-6C3B-434A-87D8-100BDF3B68B4}" destId="{1657BD92-4D77-486A-BC5D-4E9B5845C956}" srcOrd="1" destOrd="0" presId="urn:microsoft.com/office/officeart/2005/8/layout/list1"/>
    <dgm:cxn modelId="{57968F58-C349-46B0-B711-308DA5166644}" type="presParOf" srcId="{A59BBA9D-2030-4D44-894C-303E3324C0EE}" destId="{616BBFA9-6AA5-49E4-91F8-84D10833398E}" srcOrd="25" destOrd="0" presId="urn:microsoft.com/office/officeart/2005/8/layout/list1"/>
    <dgm:cxn modelId="{D7B35DA9-EDD2-4607-B607-9F6C1B4FC660}" type="presParOf" srcId="{A59BBA9D-2030-4D44-894C-303E3324C0EE}" destId="{73C480E9-CE91-4513-B6DE-072028B2C50C}" srcOrd="2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9A797A-DDB8-4348-8E17-7553BB6670F8}">
      <dsp:nvSpPr>
        <dsp:cNvPr id="0" name=""/>
        <dsp:cNvSpPr/>
      </dsp:nvSpPr>
      <dsp:spPr>
        <a:xfrm>
          <a:off x="0" y="526878"/>
          <a:ext cx="4461505" cy="3024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42FFEED-BC4D-4EB8-B93B-4824F6E7BF17}">
      <dsp:nvSpPr>
        <dsp:cNvPr id="0" name=""/>
        <dsp:cNvSpPr/>
      </dsp:nvSpPr>
      <dsp:spPr>
        <a:xfrm>
          <a:off x="223075" y="349758"/>
          <a:ext cx="3123053" cy="3542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044" tIns="0" rIns="118044" bIns="0" numCol="1" spcCol="1270" anchor="ctr" anchorCtr="0">
          <a:noAutofit/>
        </a:bodyPr>
        <a:lstStyle/>
        <a:p>
          <a:pPr marL="0" lvl="0" indent="0" algn="l" defTabSz="533400">
            <a:lnSpc>
              <a:spcPct val="90000"/>
            </a:lnSpc>
            <a:spcBef>
              <a:spcPct val="0"/>
            </a:spcBef>
            <a:spcAft>
              <a:spcPct val="35000"/>
            </a:spcAft>
            <a:buNone/>
          </a:pPr>
          <a:r>
            <a:rPr lang="en-US" sz="1200" b="1" kern="1200" dirty="0">
              <a:solidFill>
                <a:schemeClr val="tx1"/>
              </a:solidFill>
            </a:rPr>
            <a:t>Identify items that were not compliant </a:t>
          </a:r>
        </a:p>
      </dsp:txBody>
      <dsp:txXfrm>
        <a:off x="240368" y="367051"/>
        <a:ext cx="3088467" cy="319654"/>
      </dsp:txXfrm>
    </dsp:sp>
    <dsp:sp modelId="{6BE7D596-36B1-4508-8A8D-C24B42B4BCBD}">
      <dsp:nvSpPr>
        <dsp:cNvPr id="0" name=""/>
        <dsp:cNvSpPr/>
      </dsp:nvSpPr>
      <dsp:spPr>
        <a:xfrm>
          <a:off x="0" y="1071198"/>
          <a:ext cx="4461505" cy="3024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98CF52C-10AF-4E41-9DB2-7E877B403432}">
      <dsp:nvSpPr>
        <dsp:cNvPr id="0" name=""/>
        <dsp:cNvSpPr/>
      </dsp:nvSpPr>
      <dsp:spPr>
        <a:xfrm>
          <a:off x="223075" y="894078"/>
          <a:ext cx="3123053" cy="35424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044" tIns="0" rIns="118044" bIns="0" numCol="1" spcCol="1270" anchor="ctr" anchorCtr="0">
          <a:noAutofit/>
        </a:bodyPr>
        <a:lstStyle/>
        <a:p>
          <a:pPr marL="0" lvl="0" indent="0" algn="l" defTabSz="533400">
            <a:lnSpc>
              <a:spcPct val="90000"/>
            </a:lnSpc>
            <a:spcBef>
              <a:spcPct val="0"/>
            </a:spcBef>
            <a:spcAft>
              <a:spcPct val="35000"/>
            </a:spcAft>
            <a:buNone/>
          </a:pPr>
          <a:r>
            <a:rPr lang="en-US" sz="1200" b="1" kern="1200" dirty="0">
              <a:solidFill>
                <a:schemeClr val="tx1"/>
              </a:solidFill>
            </a:rPr>
            <a:t>Develop Improvement Strategies </a:t>
          </a:r>
        </a:p>
      </dsp:txBody>
      <dsp:txXfrm>
        <a:off x="240368" y="911371"/>
        <a:ext cx="3088467" cy="319654"/>
      </dsp:txXfrm>
    </dsp:sp>
    <dsp:sp modelId="{B82D20BB-3AB5-4220-9CB0-84D243F8E908}">
      <dsp:nvSpPr>
        <dsp:cNvPr id="0" name=""/>
        <dsp:cNvSpPr/>
      </dsp:nvSpPr>
      <dsp:spPr>
        <a:xfrm>
          <a:off x="0" y="1600392"/>
          <a:ext cx="4461505" cy="3024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B3914AE-3085-4AA7-8245-B5B55B2C46E2}">
      <dsp:nvSpPr>
        <dsp:cNvPr id="0" name=""/>
        <dsp:cNvSpPr/>
      </dsp:nvSpPr>
      <dsp:spPr>
        <a:xfrm>
          <a:off x="223075" y="1438398"/>
          <a:ext cx="3123053" cy="35424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044" tIns="0" rIns="118044" bIns="0" numCol="1" spcCol="1270" anchor="ctr" anchorCtr="0">
          <a:noAutofit/>
        </a:bodyPr>
        <a:lstStyle/>
        <a:p>
          <a:pPr marL="0" lvl="0" indent="0" algn="l" defTabSz="533400">
            <a:lnSpc>
              <a:spcPct val="90000"/>
            </a:lnSpc>
            <a:spcBef>
              <a:spcPct val="0"/>
            </a:spcBef>
            <a:spcAft>
              <a:spcPct val="35000"/>
            </a:spcAft>
            <a:buNone/>
          </a:pPr>
          <a:r>
            <a:rPr lang="en-US" sz="1200" b="1" kern="1200" dirty="0">
              <a:solidFill>
                <a:schemeClr val="tx1"/>
              </a:solidFill>
            </a:rPr>
            <a:t>Assign Staff Responsible 	</a:t>
          </a:r>
        </a:p>
      </dsp:txBody>
      <dsp:txXfrm>
        <a:off x="240368" y="1455691"/>
        <a:ext cx="3088467" cy="319654"/>
      </dsp:txXfrm>
    </dsp:sp>
    <dsp:sp modelId="{789CE992-B0BB-4016-9B4D-DA2E3D6642E4}">
      <dsp:nvSpPr>
        <dsp:cNvPr id="0" name=""/>
        <dsp:cNvSpPr/>
      </dsp:nvSpPr>
      <dsp:spPr>
        <a:xfrm>
          <a:off x="0" y="2159838"/>
          <a:ext cx="4461505" cy="3024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B27F542-F06D-4383-9455-5C66E03353A5}">
      <dsp:nvSpPr>
        <dsp:cNvPr id="0" name=""/>
        <dsp:cNvSpPr/>
      </dsp:nvSpPr>
      <dsp:spPr>
        <a:xfrm>
          <a:off x="223075" y="1982718"/>
          <a:ext cx="3123053" cy="3542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044" tIns="0" rIns="118044" bIns="0" numCol="1" spcCol="1270" anchor="ctr" anchorCtr="0">
          <a:noAutofit/>
        </a:bodyPr>
        <a:lstStyle/>
        <a:p>
          <a:pPr marL="0" lvl="0" indent="0" algn="l" defTabSz="533400">
            <a:lnSpc>
              <a:spcPct val="90000"/>
            </a:lnSpc>
            <a:spcBef>
              <a:spcPct val="0"/>
            </a:spcBef>
            <a:spcAft>
              <a:spcPct val="35000"/>
            </a:spcAft>
            <a:buNone/>
          </a:pPr>
          <a:r>
            <a:rPr lang="en-US" sz="1200" b="1" kern="1200" dirty="0">
              <a:solidFill>
                <a:schemeClr val="tx1"/>
              </a:solidFill>
            </a:rPr>
            <a:t>Plan the Implementation Timeline </a:t>
          </a:r>
        </a:p>
      </dsp:txBody>
      <dsp:txXfrm>
        <a:off x="240368" y="2000011"/>
        <a:ext cx="3088467" cy="319654"/>
      </dsp:txXfrm>
    </dsp:sp>
    <dsp:sp modelId="{5D1595B5-8DBD-4727-9AEB-A703AC1A7A48}">
      <dsp:nvSpPr>
        <dsp:cNvPr id="0" name=""/>
        <dsp:cNvSpPr/>
      </dsp:nvSpPr>
      <dsp:spPr>
        <a:xfrm>
          <a:off x="0" y="2704158"/>
          <a:ext cx="4461505" cy="3024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A7DBC94-0DAC-4448-B1C7-F240F8C7FA10}">
      <dsp:nvSpPr>
        <dsp:cNvPr id="0" name=""/>
        <dsp:cNvSpPr/>
      </dsp:nvSpPr>
      <dsp:spPr>
        <a:xfrm>
          <a:off x="223075" y="2527038"/>
          <a:ext cx="3123053" cy="35424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044" tIns="0" rIns="118044" bIns="0" numCol="1" spcCol="1270" anchor="ctr" anchorCtr="0">
          <a:noAutofit/>
        </a:bodyPr>
        <a:lstStyle/>
        <a:p>
          <a:pPr marL="0" lvl="0" indent="0" algn="l" defTabSz="533400">
            <a:lnSpc>
              <a:spcPct val="90000"/>
            </a:lnSpc>
            <a:spcBef>
              <a:spcPct val="0"/>
            </a:spcBef>
            <a:spcAft>
              <a:spcPct val="35000"/>
            </a:spcAft>
            <a:buNone/>
          </a:pPr>
          <a:r>
            <a:rPr lang="en-US" sz="1200" b="1" kern="1200" dirty="0">
              <a:solidFill>
                <a:schemeClr val="tx1"/>
              </a:solidFill>
            </a:rPr>
            <a:t>Provide Evidence of Completion </a:t>
          </a:r>
        </a:p>
      </dsp:txBody>
      <dsp:txXfrm>
        <a:off x="240368" y="2544331"/>
        <a:ext cx="3088467" cy="3196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9A797A-DDB8-4348-8E17-7553BB6670F8}">
      <dsp:nvSpPr>
        <dsp:cNvPr id="0" name=""/>
        <dsp:cNvSpPr/>
      </dsp:nvSpPr>
      <dsp:spPr>
        <a:xfrm>
          <a:off x="0" y="465140"/>
          <a:ext cx="5118846" cy="2268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42FFEED-BC4D-4EB8-B93B-4824F6E7BF17}">
      <dsp:nvSpPr>
        <dsp:cNvPr id="0" name=""/>
        <dsp:cNvSpPr/>
      </dsp:nvSpPr>
      <dsp:spPr>
        <a:xfrm>
          <a:off x="245973" y="116034"/>
          <a:ext cx="4872872" cy="46656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436" tIns="0" rIns="135436" bIns="0" numCol="1" spcCol="1270" anchor="ctr" anchorCtr="0">
          <a:noAutofit/>
        </a:bodyPr>
        <a:lstStyle/>
        <a:p>
          <a:pPr marL="0" lvl="0" indent="0" algn="l" defTabSz="666750">
            <a:lnSpc>
              <a:spcPct val="90000"/>
            </a:lnSpc>
            <a:spcBef>
              <a:spcPct val="0"/>
            </a:spcBef>
            <a:spcAft>
              <a:spcPct val="35000"/>
            </a:spcAft>
            <a:buNone/>
          </a:pPr>
          <a:r>
            <a:rPr lang="en-US" sz="1500" b="1" kern="1200" dirty="0">
              <a:solidFill>
                <a:schemeClr val="tx1"/>
              </a:solidFill>
            </a:rPr>
            <a:t>1.  Statement of Assurance </a:t>
          </a:r>
          <a:r>
            <a:rPr lang="en-US" sz="1500" b="1" kern="1200" dirty="0">
              <a:solidFill>
                <a:schemeClr val="tx1"/>
              </a:solidFill>
              <a:hlinkClick xmlns:r="http://schemas.openxmlformats.org/officeDocument/2006/relationships" r:id="rId1"/>
            </a:rPr>
            <a:t>(Appendix D</a:t>
          </a:r>
          <a:r>
            <a:rPr lang="en-US" sz="1600" b="1" kern="1200" dirty="0">
              <a:solidFill>
                <a:schemeClr val="tx1"/>
              </a:solidFill>
              <a:hlinkClick xmlns:r="http://schemas.openxmlformats.org/officeDocument/2006/relationships" r:id="rId1"/>
            </a:rPr>
            <a:t>) </a:t>
          </a:r>
          <a:endParaRPr lang="en-US" sz="1600" b="1" kern="1200" dirty="0">
            <a:solidFill>
              <a:schemeClr val="tx1"/>
            </a:solidFill>
          </a:endParaRPr>
        </a:p>
      </dsp:txBody>
      <dsp:txXfrm>
        <a:off x="268749" y="138810"/>
        <a:ext cx="4827320" cy="421016"/>
      </dsp:txXfrm>
    </dsp:sp>
    <dsp:sp modelId="{6BE7D596-36B1-4508-8A8D-C24B42B4BCBD}">
      <dsp:nvSpPr>
        <dsp:cNvPr id="0" name=""/>
        <dsp:cNvSpPr/>
      </dsp:nvSpPr>
      <dsp:spPr>
        <a:xfrm>
          <a:off x="0" y="1001294"/>
          <a:ext cx="5118846" cy="2268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98CF52C-10AF-4E41-9DB2-7E877B403432}">
      <dsp:nvSpPr>
        <dsp:cNvPr id="0" name=""/>
        <dsp:cNvSpPr/>
      </dsp:nvSpPr>
      <dsp:spPr>
        <a:xfrm>
          <a:off x="243695" y="740540"/>
          <a:ext cx="4873896" cy="39359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436" tIns="0" rIns="135436" bIns="0" numCol="1" spcCol="1270" anchor="ctr" anchorCtr="0">
          <a:noAutofit/>
        </a:bodyPr>
        <a:lstStyle/>
        <a:p>
          <a:pPr marL="0" lvl="0" indent="0" algn="l" defTabSz="666750">
            <a:lnSpc>
              <a:spcPct val="90000"/>
            </a:lnSpc>
            <a:spcBef>
              <a:spcPct val="0"/>
            </a:spcBef>
            <a:spcAft>
              <a:spcPct val="35000"/>
            </a:spcAft>
            <a:buNone/>
          </a:pPr>
          <a:r>
            <a:rPr lang="en-US" sz="1500" b="1" kern="1200" dirty="0">
              <a:solidFill>
                <a:schemeClr val="tx1"/>
              </a:solidFill>
            </a:rPr>
            <a:t>2.  Resolution appointing the AAO </a:t>
          </a:r>
        </a:p>
      </dsp:txBody>
      <dsp:txXfrm>
        <a:off x="262909" y="759754"/>
        <a:ext cx="4835468" cy="355166"/>
      </dsp:txXfrm>
    </dsp:sp>
    <dsp:sp modelId="{B82D20BB-3AB5-4220-9CB0-84D243F8E908}">
      <dsp:nvSpPr>
        <dsp:cNvPr id="0" name=""/>
        <dsp:cNvSpPr/>
      </dsp:nvSpPr>
      <dsp:spPr>
        <a:xfrm>
          <a:off x="0" y="1593149"/>
          <a:ext cx="5118846" cy="2268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B3914AE-3085-4AA7-8245-B5B55B2C46E2}">
      <dsp:nvSpPr>
        <dsp:cNvPr id="0" name=""/>
        <dsp:cNvSpPr/>
      </dsp:nvSpPr>
      <dsp:spPr>
        <a:xfrm>
          <a:off x="243695" y="1276694"/>
          <a:ext cx="4873896" cy="460638"/>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436" tIns="0" rIns="135436" bIns="0" numCol="1" spcCol="1270" anchor="ctr" anchorCtr="0">
          <a:noAutofit/>
        </a:bodyPr>
        <a:lstStyle/>
        <a:p>
          <a:pPr marL="0" lvl="0" indent="0" algn="l" defTabSz="666750">
            <a:lnSpc>
              <a:spcPct val="90000"/>
            </a:lnSpc>
            <a:spcBef>
              <a:spcPct val="0"/>
            </a:spcBef>
            <a:spcAft>
              <a:spcPct val="35000"/>
            </a:spcAft>
            <a:buNone/>
          </a:pPr>
          <a:r>
            <a:rPr lang="en-US" sz="1500" b="1" kern="1200" dirty="0">
              <a:solidFill>
                <a:schemeClr val="tx1"/>
              </a:solidFill>
            </a:rPr>
            <a:t>3.  Resolution authorizing the AAT to conduct the needs assessment and develop the CEP 	</a:t>
          </a:r>
        </a:p>
      </dsp:txBody>
      <dsp:txXfrm>
        <a:off x="266181" y="1299180"/>
        <a:ext cx="4828924" cy="415666"/>
      </dsp:txXfrm>
    </dsp:sp>
    <dsp:sp modelId="{789CE992-B0BB-4016-9B4D-DA2E3D6642E4}">
      <dsp:nvSpPr>
        <dsp:cNvPr id="0" name=""/>
        <dsp:cNvSpPr/>
      </dsp:nvSpPr>
      <dsp:spPr>
        <a:xfrm>
          <a:off x="0" y="2308119"/>
          <a:ext cx="5118846" cy="2268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B27F542-F06D-4383-9455-5C66E03353A5}">
      <dsp:nvSpPr>
        <dsp:cNvPr id="0" name=""/>
        <dsp:cNvSpPr/>
      </dsp:nvSpPr>
      <dsp:spPr>
        <a:xfrm>
          <a:off x="243695" y="1879893"/>
          <a:ext cx="4873896" cy="56106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436" tIns="0" rIns="135436" bIns="0" numCol="1" spcCol="1270" anchor="ctr" anchorCtr="0">
          <a:noAutofit/>
        </a:bodyPr>
        <a:lstStyle/>
        <a:p>
          <a:pPr marL="0" lvl="0" indent="0" algn="l" defTabSz="666750">
            <a:lnSpc>
              <a:spcPct val="90000"/>
            </a:lnSpc>
            <a:spcBef>
              <a:spcPct val="0"/>
            </a:spcBef>
            <a:spcAft>
              <a:spcPct val="35000"/>
            </a:spcAft>
            <a:buNone/>
          </a:pPr>
          <a:r>
            <a:rPr lang="en-US" sz="1500" b="1" kern="1200" dirty="0">
              <a:solidFill>
                <a:schemeClr val="tx1"/>
              </a:solidFill>
            </a:rPr>
            <a:t>4.  Resolution authorizing the submission of the proposed CEP </a:t>
          </a:r>
        </a:p>
      </dsp:txBody>
      <dsp:txXfrm>
        <a:off x="271084" y="1907282"/>
        <a:ext cx="4819118" cy="506287"/>
      </dsp:txXfrm>
    </dsp:sp>
    <dsp:sp modelId="{5D1595B5-8DBD-4727-9AEB-A703AC1A7A48}">
      <dsp:nvSpPr>
        <dsp:cNvPr id="0" name=""/>
        <dsp:cNvSpPr/>
      </dsp:nvSpPr>
      <dsp:spPr>
        <a:xfrm>
          <a:off x="0" y="2875666"/>
          <a:ext cx="5118846" cy="2268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A7DBC94-0DAC-4448-B1C7-F240F8C7FA10}">
      <dsp:nvSpPr>
        <dsp:cNvPr id="0" name=""/>
        <dsp:cNvSpPr/>
      </dsp:nvSpPr>
      <dsp:spPr>
        <a:xfrm>
          <a:off x="243695" y="2583519"/>
          <a:ext cx="4873896" cy="424987"/>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436" tIns="0" rIns="135436" bIns="0" numCol="1" spcCol="1270" anchor="ctr" anchorCtr="0">
          <a:noAutofit/>
        </a:bodyPr>
        <a:lstStyle/>
        <a:p>
          <a:pPr marL="0" lvl="0" indent="0" algn="l" defTabSz="666750">
            <a:lnSpc>
              <a:spcPct val="90000"/>
            </a:lnSpc>
            <a:spcBef>
              <a:spcPct val="0"/>
            </a:spcBef>
            <a:spcAft>
              <a:spcPct val="35000"/>
            </a:spcAft>
            <a:buNone/>
          </a:pPr>
          <a:r>
            <a:rPr lang="en-US" sz="1500" b="1" kern="1200" dirty="0">
              <a:solidFill>
                <a:schemeClr val="tx1"/>
              </a:solidFill>
            </a:rPr>
            <a:t>5.  List of AAT members </a:t>
          </a:r>
          <a:r>
            <a:rPr lang="en-US" sz="1500" b="1" kern="1200" dirty="0">
              <a:solidFill>
                <a:schemeClr val="tx1"/>
              </a:solidFill>
              <a:hlinkClick xmlns:r="http://schemas.openxmlformats.org/officeDocument/2006/relationships" r:id="rId2"/>
            </a:rPr>
            <a:t>(Appendix A) </a:t>
          </a:r>
          <a:endParaRPr lang="en-US" sz="1500" b="1" kern="1200" dirty="0">
            <a:solidFill>
              <a:schemeClr val="tx1"/>
            </a:solidFill>
          </a:endParaRPr>
        </a:p>
      </dsp:txBody>
      <dsp:txXfrm>
        <a:off x="264441" y="2604265"/>
        <a:ext cx="4832404" cy="383495"/>
      </dsp:txXfrm>
    </dsp:sp>
    <dsp:sp modelId="{B8486D8A-D082-4F24-BD41-9E6A301763ED}">
      <dsp:nvSpPr>
        <dsp:cNvPr id="0" name=""/>
        <dsp:cNvSpPr/>
      </dsp:nvSpPr>
      <dsp:spPr>
        <a:xfrm>
          <a:off x="0" y="3543440"/>
          <a:ext cx="5118846" cy="2268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DEE32F1-EC52-4E1A-BF27-72EC26C1C895}">
      <dsp:nvSpPr>
        <dsp:cNvPr id="0" name=""/>
        <dsp:cNvSpPr/>
      </dsp:nvSpPr>
      <dsp:spPr>
        <a:xfrm>
          <a:off x="243695" y="3151066"/>
          <a:ext cx="4873896" cy="52521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436" tIns="0" rIns="135436" bIns="0" numCol="1" spcCol="1270" anchor="ctr" anchorCtr="0">
          <a:noAutofit/>
        </a:bodyPr>
        <a:lstStyle/>
        <a:p>
          <a:pPr marL="0" lvl="0" indent="0" algn="l" defTabSz="666750">
            <a:lnSpc>
              <a:spcPct val="90000"/>
            </a:lnSpc>
            <a:spcBef>
              <a:spcPct val="0"/>
            </a:spcBef>
            <a:spcAft>
              <a:spcPct val="35000"/>
            </a:spcAft>
            <a:buNone/>
          </a:pPr>
          <a:r>
            <a:rPr lang="en-US" sz="1500" b="1" kern="1200" dirty="0">
              <a:solidFill>
                <a:schemeClr val="tx1"/>
              </a:solidFill>
            </a:rPr>
            <a:t>6.  District, Charter School and Renaissance School Project Needs Assessment </a:t>
          </a:r>
          <a:r>
            <a:rPr lang="en-US" sz="1500" b="1" kern="1200" dirty="0">
              <a:solidFill>
                <a:schemeClr val="tx1"/>
              </a:solidFill>
              <a:hlinkClick xmlns:r="http://schemas.openxmlformats.org/officeDocument/2006/relationships" r:id="rId2"/>
            </a:rPr>
            <a:t>(Appendix B) </a:t>
          </a:r>
          <a:endParaRPr lang="en-US" sz="1500" b="1" kern="1200" dirty="0">
            <a:solidFill>
              <a:schemeClr val="tx1"/>
            </a:solidFill>
          </a:endParaRPr>
        </a:p>
      </dsp:txBody>
      <dsp:txXfrm>
        <a:off x="269334" y="3176705"/>
        <a:ext cx="4822618" cy="473936"/>
      </dsp:txXfrm>
    </dsp:sp>
    <dsp:sp modelId="{73C480E9-CE91-4513-B6DE-072028B2C50C}">
      <dsp:nvSpPr>
        <dsp:cNvPr id="0" name=""/>
        <dsp:cNvSpPr/>
      </dsp:nvSpPr>
      <dsp:spPr>
        <a:xfrm>
          <a:off x="0" y="4162389"/>
          <a:ext cx="5118846" cy="2268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657BD92-4D77-486A-BC5D-4E9B5845C956}">
      <dsp:nvSpPr>
        <dsp:cNvPr id="0" name=""/>
        <dsp:cNvSpPr/>
      </dsp:nvSpPr>
      <dsp:spPr>
        <a:xfrm>
          <a:off x="243695" y="3818840"/>
          <a:ext cx="4873896" cy="476388"/>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436" tIns="0" rIns="135436" bIns="0" numCol="1" spcCol="1270" anchor="ctr" anchorCtr="0">
          <a:noAutofit/>
        </a:bodyPr>
        <a:lstStyle/>
        <a:p>
          <a:pPr marL="0" lvl="0" indent="0" algn="l" defTabSz="666750">
            <a:lnSpc>
              <a:spcPct val="90000"/>
            </a:lnSpc>
            <a:spcBef>
              <a:spcPct val="0"/>
            </a:spcBef>
            <a:spcAft>
              <a:spcPct val="35000"/>
            </a:spcAft>
            <a:buNone/>
          </a:pPr>
          <a:r>
            <a:rPr lang="en-US" sz="1500" b="1" kern="1200" dirty="0">
              <a:solidFill>
                <a:schemeClr val="tx1"/>
              </a:solidFill>
            </a:rPr>
            <a:t>7.  Comprehensive Equity Plan Corrective Action forms, if applicable </a:t>
          </a:r>
          <a:r>
            <a:rPr lang="en-US" sz="1500" b="1" kern="1200" dirty="0">
              <a:solidFill>
                <a:schemeClr val="tx1"/>
              </a:solidFill>
              <a:hlinkClick xmlns:r="http://schemas.openxmlformats.org/officeDocument/2006/relationships" r:id="rId2"/>
            </a:rPr>
            <a:t>(Appendix C) </a:t>
          </a:r>
          <a:endParaRPr lang="en-US" sz="1500" b="1" kern="1200" dirty="0">
            <a:solidFill>
              <a:schemeClr val="tx1"/>
            </a:solidFill>
          </a:endParaRPr>
        </a:p>
      </dsp:txBody>
      <dsp:txXfrm>
        <a:off x="266950" y="3842095"/>
        <a:ext cx="4827386" cy="42987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0B393408-36C3-48AD-B38B-14CDCF071610}" type="datetimeFigureOut">
              <a:rPr lang="en-US" smtClean="0"/>
              <a:t>3/27/2025</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1DA64790-4EB7-45FC-8124-B3CCD84D308B}" type="slidenum">
              <a:rPr lang="en-US" smtClean="0"/>
              <a:t>‹#›</a:t>
            </a:fld>
            <a:endParaRPr lang="en-US"/>
          </a:p>
        </p:txBody>
      </p:sp>
    </p:spTree>
    <p:extLst>
      <p:ext uri="{BB962C8B-B14F-4D97-AF65-F5344CB8AC3E}">
        <p14:creationId xmlns:p14="http://schemas.microsoft.com/office/powerpoint/2010/main" val="516387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3237">
              <a:defRPr/>
            </a:pPr>
            <a:fld id="{B97A44F7-5F69-4F06-8F30-FB0E6EC0A151}" type="slidenum">
              <a:rPr lang="en-US">
                <a:solidFill>
                  <a:prstClr val="black"/>
                </a:solidFill>
                <a:latin typeface="Calibri" panose="020F0502020204030204"/>
              </a:rPr>
              <a:pPr defTabSz="933237">
                <a:defRPr/>
              </a:pPr>
              <a:t>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94000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A64790-4EB7-45FC-8124-B3CCD84D308B}" type="slidenum">
              <a:rPr lang="en-US" smtClean="0"/>
              <a:t>11</a:t>
            </a:fld>
            <a:endParaRPr lang="en-US"/>
          </a:p>
        </p:txBody>
      </p:sp>
    </p:spTree>
    <p:extLst>
      <p:ext uri="{BB962C8B-B14F-4D97-AF65-F5344CB8AC3E}">
        <p14:creationId xmlns:p14="http://schemas.microsoft.com/office/powerpoint/2010/main" val="578586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014B6A3B-3BF1-49BB-A418-D9BD7963E314}"/>
              </a:ext>
            </a:extLst>
          </p:cNvPr>
          <p:cNvSpPr>
            <a:spLocks noGrp="1"/>
          </p:cNvSpPr>
          <p:nvPr>
            <p:ph type="body" sz="quarter" idx="11"/>
          </p:nvPr>
        </p:nvSpPr>
        <p:spPr>
          <a:xfrm>
            <a:off x="171451" y="1222375"/>
            <a:ext cx="11849100" cy="4803775"/>
          </a:xfrm>
        </p:spPr>
        <p:txBody>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3396537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_Picture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6" name="Text Placeholder 5">
            <a:extLst>
              <a:ext uri="{FF2B5EF4-FFF2-40B4-BE49-F238E27FC236}">
                <a16:creationId xmlns:a16="http://schemas.microsoft.com/office/drawing/2014/main" id="{D61273DB-711C-4569-B5D6-110AE7AF38FD}"/>
              </a:ext>
            </a:extLst>
          </p:cNvPr>
          <p:cNvSpPr>
            <a:spLocks noGrp="1"/>
          </p:cNvSpPr>
          <p:nvPr>
            <p:ph type="body" sz="quarter" idx="13"/>
          </p:nvPr>
        </p:nvSpPr>
        <p:spPr>
          <a:xfrm>
            <a:off x="165100" y="1277651"/>
            <a:ext cx="11853863" cy="765753"/>
          </a:xfrm>
        </p:spPr>
        <p:txBody>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175657" y="2341622"/>
            <a:ext cx="10255262" cy="36173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011228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_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1430460" y="1520826"/>
            <a:ext cx="9808557" cy="3687782"/>
          </a:xfrm>
        </p:spPr>
        <p:txBody>
          <a:bodyPr/>
          <a:lstStyle/>
          <a:p>
            <a:r>
              <a:rPr lang="en-US"/>
              <a:t>Click icon to add picture</a:t>
            </a:r>
          </a:p>
        </p:txBody>
      </p:sp>
      <p:sp>
        <p:nvSpPr>
          <p:cNvPr id="7" name="Text Placeholder 5">
            <a:extLst>
              <a:ext uri="{FF2B5EF4-FFF2-40B4-BE49-F238E27FC236}">
                <a16:creationId xmlns:a16="http://schemas.microsoft.com/office/drawing/2014/main" id="{7D6D3F22-3F6B-483B-8748-C40C664682D6}"/>
              </a:ext>
            </a:extLst>
          </p:cNvPr>
          <p:cNvSpPr>
            <a:spLocks noGrp="1"/>
          </p:cNvSpPr>
          <p:nvPr>
            <p:ph type="body" sz="quarter" idx="14" hasCustomPrompt="1"/>
          </p:nvPr>
        </p:nvSpPr>
        <p:spPr>
          <a:xfrm>
            <a:off x="1430460" y="5457471"/>
            <a:ext cx="9808556" cy="550863"/>
          </a:xfrm>
        </p:spPr>
        <p:txBody>
          <a:bodyPr rIns="91440">
            <a:noAutofit/>
          </a:bodyPr>
          <a:lstStyle>
            <a:lvl1pPr marL="0" indent="0">
              <a:buNone/>
              <a:defRPr sz="2000"/>
            </a:lvl1pPr>
          </a:lstStyle>
          <a:p>
            <a:pPr lvl="0"/>
            <a:r>
              <a:rPr lang="en-US"/>
              <a:t>Enter source/citation</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9219810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6894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4342049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_caption_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1571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6" name="Text Placeholder 5">
            <a:extLst>
              <a:ext uri="{FF2B5EF4-FFF2-40B4-BE49-F238E27FC236}">
                <a16:creationId xmlns:a16="http://schemas.microsoft.com/office/drawing/2014/main" id="{5BDDE2DB-6549-448D-B8B8-EC5750411848}"/>
              </a:ext>
            </a:extLst>
          </p:cNvPr>
          <p:cNvSpPr>
            <a:spLocks noGrp="1"/>
          </p:cNvSpPr>
          <p:nvPr>
            <p:ph type="body" sz="quarter" idx="13" hasCustomPrompt="1"/>
          </p:nvPr>
        </p:nvSpPr>
        <p:spPr>
          <a:xfrm>
            <a:off x="165100" y="5457825"/>
            <a:ext cx="5564188" cy="550863"/>
          </a:xfrm>
        </p:spPr>
        <p:txBody>
          <a:bodyPr rIns="91440">
            <a:noAutofit/>
          </a:bodyPr>
          <a:lstStyle>
            <a:lvl1pPr marL="0" indent="0">
              <a:buNone/>
              <a:defRPr sz="1600"/>
            </a:lvl1pPr>
          </a:lstStyle>
          <a:p>
            <a:pPr lvl="0"/>
            <a:r>
              <a:rPr lang="en-US"/>
              <a:t>Enter source/citation</a:t>
            </a:r>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9472961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_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website">
            <a:extLst>
              <a:ext uri="{FF2B5EF4-FFF2-40B4-BE49-F238E27FC236}">
                <a16:creationId xmlns:a16="http://schemas.microsoft.com/office/drawing/2014/main" id="{257493FF-CD20-4B73-9767-F1B99F11BE08}"/>
              </a:ext>
            </a:extLst>
          </p:cNvPr>
          <p:cNvSpPr>
            <a:spLocks noGrp="1"/>
          </p:cNvSpPr>
          <p:nvPr>
            <p:ph idx="1" hasCustomPrompt="1"/>
          </p:nvPr>
        </p:nvSpPr>
        <p:spPr>
          <a:xfrm>
            <a:off x="0" y="1256859"/>
            <a:ext cx="12192000" cy="747579"/>
          </a:xfrm>
        </p:spPr>
        <p:txBody>
          <a:bodyPr lIns="0" rIns="91440">
            <a:normAutofit/>
          </a:bodyPr>
          <a:lstStyle>
            <a:lvl1pPr marL="0" indent="0" algn="ctr">
              <a:spcBef>
                <a:spcPts val="0"/>
              </a:spcBef>
              <a:buNone/>
              <a:defRPr sz="3200"/>
            </a:lvl1pPr>
          </a:lstStyle>
          <a:p>
            <a:pPr lvl="0"/>
            <a:r>
              <a:rPr lang="en-US"/>
              <a:t>Department or Office Webpage</a:t>
            </a:r>
          </a:p>
        </p:txBody>
      </p:sp>
      <p:sp>
        <p:nvSpPr>
          <p:cNvPr id="5" name="contact info">
            <a:extLst>
              <a:ext uri="{FF2B5EF4-FFF2-40B4-BE49-F238E27FC236}">
                <a16:creationId xmlns:a16="http://schemas.microsoft.com/office/drawing/2014/main" id="{6F4F1684-EE2D-419B-9D6E-6617B1C18A9E}"/>
              </a:ext>
            </a:extLst>
          </p:cNvPr>
          <p:cNvSpPr>
            <a:spLocks noGrp="1"/>
          </p:cNvSpPr>
          <p:nvPr>
            <p:ph idx="13" hasCustomPrompt="1"/>
          </p:nvPr>
        </p:nvSpPr>
        <p:spPr>
          <a:xfrm>
            <a:off x="-1" y="2226096"/>
            <a:ext cx="12191999" cy="1493491"/>
          </a:xfrm>
        </p:spPr>
        <p:txBody>
          <a:bodyPr lIns="0" rIns="0">
            <a:normAutofit/>
          </a:bodyPr>
          <a:lstStyle>
            <a:lvl1pPr marL="0" indent="0" algn="ctr">
              <a:spcBef>
                <a:spcPts val="0"/>
              </a:spcBef>
              <a:spcAft>
                <a:spcPts val="1200"/>
              </a:spcAft>
              <a:buNone/>
              <a:defRPr sz="3200"/>
            </a:lvl1pPr>
          </a:lstStyle>
          <a:p>
            <a:pPr lvl="0"/>
            <a:r>
              <a:rPr lang="en-US"/>
              <a:t>Contact Info</a:t>
            </a:r>
          </a:p>
        </p:txBody>
      </p:sp>
      <p:sp>
        <p:nvSpPr>
          <p:cNvPr id="7" name="follow us">
            <a:extLst>
              <a:ext uri="{FF2B5EF4-FFF2-40B4-BE49-F238E27FC236}">
                <a16:creationId xmlns:a16="http://schemas.microsoft.com/office/drawing/2014/main" id="{45487015-5153-4640-AB82-30B0797FB536}"/>
              </a:ext>
            </a:extLst>
          </p:cNvPr>
          <p:cNvSpPr>
            <a:spLocks noGrp="1"/>
          </p:cNvSpPr>
          <p:nvPr>
            <p:ph idx="14" hasCustomPrompt="1"/>
          </p:nvPr>
        </p:nvSpPr>
        <p:spPr>
          <a:xfrm>
            <a:off x="0" y="3901967"/>
            <a:ext cx="12192000" cy="640081"/>
          </a:xfrm>
        </p:spPr>
        <p:txBody>
          <a:bodyPr lIns="0" rIns="0">
            <a:normAutofit/>
          </a:bodyPr>
          <a:lstStyle>
            <a:lvl1pPr marL="0" indent="0" algn="ctr">
              <a:spcBef>
                <a:spcPts val="0"/>
              </a:spcBef>
              <a:spcAft>
                <a:spcPts val="0"/>
              </a:spcAft>
              <a:buNone/>
              <a:defRPr sz="2400" b="1"/>
            </a:lvl1pPr>
          </a:lstStyle>
          <a:p>
            <a:pPr lvl="0"/>
            <a:r>
              <a:rPr lang="en-US"/>
              <a:t>Text</a:t>
            </a:r>
          </a:p>
        </p:txBody>
      </p:sp>
      <p:pic>
        <p:nvPicPr>
          <p:cNvPr id="8" name="Facebook">
            <a:extLst>
              <a:ext uri="{FF2B5EF4-FFF2-40B4-BE49-F238E27FC236}">
                <a16:creationId xmlns:a16="http://schemas.microsoft.com/office/drawing/2014/main" id="{D47437DB-276A-491E-9DED-5CE275B555E9}"/>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7940" y="4737577"/>
            <a:ext cx="644285" cy="640080"/>
          </a:xfrm>
          <a:prstGeom prst="rect">
            <a:avLst/>
          </a:prstGeom>
        </p:spPr>
      </p:pic>
      <p:sp>
        <p:nvSpPr>
          <p:cNvPr id="11" name="Facebook handle">
            <a:extLst>
              <a:ext uri="{FF2B5EF4-FFF2-40B4-BE49-F238E27FC236}">
                <a16:creationId xmlns:a16="http://schemas.microsoft.com/office/drawing/2014/main" id="{582D491C-6C97-4EB7-9FC4-C09543B2B4CB}"/>
              </a:ext>
            </a:extLst>
          </p:cNvPr>
          <p:cNvSpPr>
            <a:spLocks noGrp="1"/>
          </p:cNvSpPr>
          <p:nvPr>
            <p:ph type="body" sz="quarter" idx="15" hasCustomPrompt="1"/>
          </p:nvPr>
        </p:nvSpPr>
        <p:spPr>
          <a:xfrm>
            <a:off x="3518901" y="5497665"/>
            <a:ext cx="1542361" cy="640080"/>
          </a:xfrm>
        </p:spPr>
        <p:txBody>
          <a:bodyPr rIns="0">
            <a:noAutofit/>
          </a:bodyPr>
          <a:lstStyle>
            <a:lvl1pPr marL="0" indent="0" algn="ctr">
              <a:buNone/>
              <a:defRPr sz="1400"/>
            </a:lvl1pPr>
          </a:lstStyle>
          <a:p>
            <a:pPr lvl="0"/>
            <a:r>
              <a:rPr lang="en-US"/>
              <a:t>Enter Facebook info</a:t>
            </a:r>
          </a:p>
        </p:txBody>
      </p:sp>
      <p:pic>
        <p:nvPicPr>
          <p:cNvPr id="9" name="Twitter">
            <a:extLst>
              <a:ext uri="{FF2B5EF4-FFF2-40B4-BE49-F238E27FC236}">
                <a16:creationId xmlns:a16="http://schemas.microsoft.com/office/drawing/2014/main" id="{0D9005C3-B95E-4B18-AAE7-E24BE5196D0C}"/>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6823" y="4737577"/>
            <a:ext cx="638349" cy="640080"/>
          </a:xfrm>
          <a:prstGeom prst="rect">
            <a:avLst/>
          </a:prstGeom>
        </p:spPr>
      </p:pic>
      <p:sp>
        <p:nvSpPr>
          <p:cNvPr id="12" name="Twitter handle">
            <a:extLst>
              <a:ext uri="{FF2B5EF4-FFF2-40B4-BE49-F238E27FC236}">
                <a16:creationId xmlns:a16="http://schemas.microsoft.com/office/drawing/2014/main" id="{86493432-72F4-449E-B539-D1AA7F57D162}"/>
              </a:ext>
            </a:extLst>
          </p:cNvPr>
          <p:cNvSpPr>
            <a:spLocks noGrp="1"/>
          </p:cNvSpPr>
          <p:nvPr>
            <p:ph type="body" sz="quarter" idx="16" hasCustomPrompt="1"/>
          </p:nvPr>
        </p:nvSpPr>
        <p:spPr>
          <a:xfrm>
            <a:off x="5291766" y="5497665"/>
            <a:ext cx="1608463" cy="640081"/>
          </a:xfrm>
        </p:spPr>
        <p:txBody>
          <a:bodyPr rIns="91440">
            <a:noAutofit/>
          </a:bodyPr>
          <a:lstStyle>
            <a:lvl1pPr marL="0" indent="0" algn="ctr">
              <a:buNone/>
              <a:defRPr sz="1400"/>
            </a:lvl1pPr>
          </a:lstStyle>
          <a:p>
            <a:pPr lvl="0"/>
            <a:r>
              <a:rPr lang="en-US"/>
              <a:t>Enter Twitter info</a:t>
            </a:r>
          </a:p>
        </p:txBody>
      </p:sp>
      <p:pic>
        <p:nvPicPr>
          <p:cNvPr id="10" name="Instagram">
            <a:extLst>
              <a:ext uri="{FF2B5EF4-FFF2-40B4-BE49-F238E27FC236}">
                <a16:creationId xmlns:a16="http://schemas.microsoft.com/office/drawing/2014/main" id="{378C0CF0-E836-4DD3-855C-BE5F54E6A3E9}"/>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7579776" y="4690799"/>
            <a:ext cx="734848" cy="733636"/>
          </a:xfrm>
          <a:prstGeom prst="rect">
            <a:avLst/>
          </a:prstGeom>
        </p:spPr>
      </p:pic>
      <p:sp>
        <p:nvSpPr>
          <p:cNvPr id="13" name="Instagram handle">
            <a:extLst>
              <a:ext uri="{FF2B5EF4-FFF2-40B4-BE49-F238E27FC236}">
                <a16:creationId xmlns:a16="http://schemas.microsoft.com/office/drawing/2014/main" id="{3B7466F7-8FB3-4D97-990A-262C144EE8EF}"/>
              </a:ext>
            </a:extLst>
          </p:cNvPr>
          <p:cNvSpPr>
            <a:spLocks noGrp="1"/>
          </p:cNvSpPr>
          <p:nvPr userDrawn="1">
            <p:ph type="body" sz="quarter" idx="17" hasCustomPrompt="1"/>
          </p:nvPr>
        </p:nvSpPr>
        <p:spPr>
          <a:xfrm>
            <a:off x="7182175" y="5497665"/>
            <a:ext cx="1608462" cy="640081"/>
          </a:xfrm>
        </p:spPr>
        <p:txBody>
          <a:bodyPr rIns="91440">
            <a:noAutofit/>
          </a:bodyPr>
          <a:lstStyle>
            <a:lvl1pPr marL="0" indent="0" algn="ctr">
              <a:buNone/>
              <a:defRPr sz="1400"/>
            </a:lvl1pPr>
          </a:lstStyle>
          <a:p>
            <a:pPr lvl="0"/>
            <a:r>
              <a:rPr lang="en-US"/>
              <a:t>Enter Instagram info</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userDrawn="1">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1985939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BF8C17-958A-4B16-9292-C247D34FAA4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46F091C7-598F-D494-E906-F4E753E47A8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76185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09600A-E08A-47FF-A6A0-9594D780732A}" type="datetimeFigureOut">
              <a:rPr lang="en-US" smtClean="0"/>
              <a:t>3/27/2025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C924E4-27BB-4241-B10A-A37B9DB4B77C}" type="slidenum">
              <a:rPr lang="en-US" smtClean="0"/>
              <a:pPr/>
              <a:t>‹#›</a:t>
            </a:fld>
            <a:endParaRPr lang="en-US"/>
          </a:p>
        </p:txBody>
      </p:sp>
    </p:spTree>
    <p:extLst>
      <p:ext uri="{BB962C8B-B14F-4D97-AF65-F5344CB8AC3E}">
        <p14:creationId xmlns:p14="http://schemas.microsoft.com/office/powerpoint/2010/main" val="33467077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2E322-8E9A-479B-B269-4D91BEDFA8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BF8C17-958A-4B16-9292-C247D34FAA4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7300B1-029E-4E5B-9650-234023D20BA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D906003-677A-45E2-AE16-611CACE94A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3EB7A6-4275-4759-8006-710E8934378B}"/>
              </a:ext>
            </a:extLst>
          </p:cNvPr>
          <p:cNvSpPr>
            <a:spLocks noGrp="1"/>
          </p:cNvSpPr>
          <p:nvPr>
            <p:ph type="sldNum" sz="quarter" idx="12"/>
          </p:nvPr>
        </p:nvSpPr>
        <p:spPr/>
        <p:txBody>
          <a:bodyPr/>
          <a:lstStyle/>
          <a:p>
            <a:fld id="{37CA07B4-DD15-4A32-9DF2-B6AD00727005}" type="slidenum">
              <a:rPr lang="en-US" smtClean="0"/>
              <a:t>‹#›</a:t>
            </a:fld>
            <a:endParaRPr lang="en-US"/>
          </a:p>
        </p:txBody>
      </p:sp>
    </p:spTree>
    <p:extLst>
      <p:ext uri="{BB962C8B-B14F-4D97-AF65-F5344CB8AC3E}">
        <p14:creationId xmlns:p14="http://schemas.microsoft.com/office/powerpoint/2010/main" val="33108882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ec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264C6-2DE2-4496-9BDD-E370398EF70B}"/>
              </a:ext>
            </a:extLst>
          </p:cNvPr>
          <p:cNvSpPr>
            <a:spLocks noGrp="1"/>
          </p:cNvSpPr>
          <p:nvPr>
            <p:ph type="title"/>
          </p:nvPr>
        </p:nvSpPr>
        <p:spPr>
          <a:xfrm>
            <a:off x="0" y="1203650"/>
            <a:ext cx="12192000" cy="2726386"/>
          </a:xfrm>
        </p:spPr>
        <p:txBody>
          <a:bodyPr/>
          <a:lstStyle>
            <a:lvl1pPr algn="ctr">
              <a:defRPr/>
            </a:lvl1pPr>
          </a:lstStyle>
          <a:p>
            <a:r>
              <a:rPr lang="en-US"/>
              <a:t>Click to edit Master title style</a:t>
            </a:r>
          </a:p>
        </p:txBody>
      </p:sp>
      <p:sp>
        <p:nvSpPr>
          <p:cNvPr id="5" name="Slide Number Placeholder 4">
            <a:extLst>
              <a:ext uri="{FF2B5EF4-FFF2-40B4-BE49-F238E27FC236}">
                <a16:creationId xmlns:a16="http://schemas.microsoft.com/office/drawing/2014/main" id="{CD1FDB5E-23D5-4641-84CD-18757E9EBC1F}"/>
              </a:ext>
            </a:extLst>
          </p:cNvPr>
          <p:cNvSpPr>
            <a:spLocks noGrp="1"/>
          </p:cNvSpPr>
          <p:nvPr>
            <p:ph type="sldNum" sz="quarter" idx="12"/>
          </p:nvPr>
        </p:nvSpPr>
        <p:spPr>
          <a:xfrm>
            <a:off x="8610600" y="6294482"/>
            <a:ext cx="2743200" cy="365125"/>
          </a:xfrm>
        </p:spPr>
        <p:txBody>
          <a:bodyPr/>
          <a:lstStyle/>
          <a:p>
            <a:fld id="{063B872D-3AE9-4542-A461-B751CD6BB84C}" type="slidenum">
              <a:rPr lang="en-US" smtClean="0"/>
              <a:t>‹#›</a:t>
            </a:fld>
            <a:endParaRPr lang="en-US"/>
          </a:p>
        </p:txBody>
      </p:sp>
    </p:spTree>
    <p:extLst>
      <p:ext uri="{BB962C8B-B14F-4D97-AF65-F5344CB8AC3E}">
        <p14:creationId xmlns:p14="http://schemas.microsoft.com/office/powerpoint/2010/main" val="32298499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47350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_Content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430627"/>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3735253"/>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1236514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Presenta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14CF2-96BC-4ED7-87C7-9D6684FBC9F1}"/>
              </a:ext>
            </a:extLst>
          </p:cNvPr>
          <p:cNvSpPr>
            <a:spLocks noGrp="1"/>
          </p:cNvSpPr>
          <p:nvPr>
            <p:ph type="ctrTitle" hasCustomPrompt="1"/>
          </p:nvPr>
        </p:nvSpPr>
        <p:spPr>
          <a:xfrm>
            <a:off x="0" y="2037850"/>
            <a:ext cx="12191999" cy="1282447"/>
          </a:xfrm>
        </p:spPr>
        <p:txBody>
          <a:bodyPr anchor="b"/>
          <a:lstStyle>
            <a:lvl1pPr algn="ctr">
              <a:defRPr sz="5400"/>
            </a:lvl1pPr>
          </a:lstStyle>
          <a:p>
            <a:r>
              <a:rPr lang="en-US"/>
              <a:t>Presentation Title</a:t>
            </a:r>
          </a:p>
        </p:txBody>
      </p:sp>
      <p:sp>
        <p:nvSpPr>
          <p:cNvPr id="3" name="Subtitle 2">
            <a:extLst>
              <a:ext uri="{FF2B5EF4-FFF2-40B4-BE49-F238E27FC236}">
                <a16:creationId xmlns:a16="http://schemas.microsoft.com/office/drawing/2014/main" id="{CE9FB07D-9D60-4B83-BCD7-C0D73181423A}"/>
              </a:ext>
            </a:extLst>
          </p:cNvPr>
          <p:cNvSpPr>
            <a:spLocks noGrp="1"/>
          </p:cNvSpPr>
          <p:nvPr>
            <p:ph type="subTitle" idx="1" hasCustomPrompt="1"/>
          </p:nvPr>
        </p:nvSpPr>
        <p:spPr>
          <a:xfrm>
            <a:off x="1" y="3654080"/>
            <a:ext cx="12191998" cy="2198080"/>
          </a:xfrm>
        </p:spPr>
        <p:txBody>
          <a:bodyPr/>
          <a:lstStyle>
            <a:lvl1pPr marL="0" indent="0" algn="ctr">
              <a:buNone/>
              <a:defRPr sz="2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Office Name</a:t>
            </a:r>
          </a:p>
          <a:p>
            <a:r>
              <a:rPr lang="en-US"/>
              <a:t>Division Name</a:t>
            </a:r>
          </a:p>
          <a:p>
            <a:r>
              <a:rPr lang="en-US"/>
              <a:t>Date</a:t>
            </a:r>
          </a:p>
        </p:txBody>
      </p:sp>
    </p:spTree>
    <p:extLst>
      <p:ext uri="{BB962C8B-B14F-4D97-AF65-F5344CB8AC3E}">
        <p14:creationId xmlns:p14="http://schemas.microsoft.com/office/powerpoint/2010/main" val="41868757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Presenta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14CF2-96BC-4ED7-87C7-9D6684FBC9F1}"/>
              </a:ext>
            </a:extLst>
          </p:cNvPr>
          <p:cNvSpPr>
            <a:spLocks noGrp="1"/>
          </p:cNvSpPr>
          <p:nvPr>
            <p:ph type="ctrTitle" hasCustomPrompt="1"/>
          </p:nvPr>
        </p:nvSpPr>
        <p:spPr>
          <a:xfrm>
            <a:off x="0" y="2037850"/>
            <a:ext cx="12191999" cy="1282447"/>
          </a:xfrm>
        </p:spPr>
        <p:txBody>
          <a:bodyPr anchor="b"/>
          <a:lstStyle>
            <a:lvl1pPr algn="ctr">
              <a:defRPr sz="5400"/>
            </a:lvl1pPr>
          </a:lstStyle>
          <a:p>
            <a:r>
              <a:rPr lang="en-US"/>
              <a:t>Presentation Title</a:t>
            </a:r>
          </a:p>
        </p:txBody>
      </p:sp>
      <p:sp>
        <p:nvSpPr>
          <p:cNvPr id="3" name="Subtitle 2">
            <a:extLst>
              <a:ext uri="{FF2B5EF4-FFF2-40B4-BE49-F238E27FC236}">
                <a16:creationId xmlns:a16="http://schemas.microsoft.com/office/drawing/2014/main" id="{CE9FB07D-9D60-4B83-BCD7-C0D73181423A}"/>
              </a:ext>
            </a:extLst>
          </p:cNvPr>
          <p:cNvSpPr>
            <a:spLocks noGrp="1"/>
          </p:cNvSpPr>
          <p:nvPr>
            <p:ph type="subTitle" idx="1" hasCustomPrompt="1"/>
          </p:nvPr>
        </p:nvSpPr>
        <p:spPr>
          <a:xfrm>
            <a:off x="1" y="3654080"/>
            <a:ext cx="12191998" cy="2198080"/>
          </a:xfrm>
        </p:spPr>
        <p:txBody>
          <a:bodyPr/>
          <a:lstStyle>
            <a:lvl1pPr marL="0" indent="0" algn="ctr">
              <a:buNone/>
              <a:defRPr sz="2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Office Name</a:t>
            </a:r>
          </a:p>
          <a:p>
            <a:r>
              <a:rPr lang="en-US"/>
              <a:t>Division Name</a:t>
            </a:r>
          </a:p>
          <a:p>
            <a:r>
              <a:rPr lang="en-US"/>
              <a:t>Date</a:t>
            </a:r>
          </a:p>
        </p:txBody>
      </p:sp>
    </p:spTree>
    <p:extLst>
      <p:ext uri="{BB962C8B-B14F-4D97-AF65-F5344CB8AC3E}">
        <p14:creationId xmlns:p14="http://schemas.microsoft.com/office/powerpoint/2010/main" val="8573935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014B6A3B-3BF1-49BB-A418-D9BD7963E314}"/>
              </a:ext>
            </a:extLst>
          </p:cNvPr>
          <p:cNvSpPr>
            <a:spLocks noGrp="1"/>
          </p:cNvSpPr>
          <p:nvPr>
            <p:ph type="body" sz="quarter" idx="11"/>
          </p:nvPr>
        </p:nvSpPr>
        <p:spPr>
          <a:xfrm>
            <a:off x="171451" y="1222375"/>
            <a:ext cx="11849100" cy="4803775"/>
          </a:xfrm>
        </p:spPr>
        <p:txBody>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dirty="0"/>
          </a:p>
        </p:txBody>
      </p:sp>
    </p:spTree>
    <p:extLst>
      <p:ext uri="{BB962C8B-B14F-4D97-AF65-F5344CB8AC3E}">
        <p14:creationId xmlns:p14="http://schemas.microsoft.com/office/powerpoint/2010/main" val="7832943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_Content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430627"/>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3735253"/>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8719623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wo_Content_Sub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7" name="Subtitle 1">
            <a:extLst>
              <a:ext uri="{FF2B5EF4-FFF2-40B4-BE49-F238E27FC236}">
                <a16:creationId xmlns:a16="http://schemas.microsoft.com/office/drawing/2014/main" id="{FE7420B2-557E-48EE-B2B6-06D64A51825A}"/>
              </a:ext>
            </a:extLst>
          </p:cNvPr>
          <p:cNvSpPr>
            <a:spLocks noGrp="1"/>
          </p:cNvSpPr>
          <p:nvPr>
            <p:ph type="body" idx="14"/>
          </p:nvPr>
        </p:nvSpPr>
        <p:spPr>
          <a:xfrm>
            <a:off x="146291" y="1138548"/>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962460"/>
            <a:ext cx="11890272" cy="1433759"/>
          </a:xfrm>
        </p:spPr>
        <p:txBody>
          <a:bodyPr rIns="91440">
            <a:noAutofit/>
          </a:bodyPr>
          <a:lstStyle>
            <a:lvl1pPr>
              <a:defRPr sz="2400"/>
            </a:lvl1pPr>
            <a:lvl2pPr>
              <a:defRPr sz="20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8" name="Subtitle 2">
            <a:extLst>
              <a:ext uri="{FF2B5EF4-FFF2-40B4-BE49-F238E27FC236}">
                <a16:creationId xmlns:a16="http://schemas.microsoft.com/office/drawing/2014/main" id="{38B7E127-F1D4-487E-A15F-845BF8F6D645}"/>
              </a:ext>
            </a:extLst>
          </p:cNvPr>
          <p:cNvSpPr>
            <a:spLocks noGrp="1"/>
          </p:cNvSpPr>
          <p:nvPr>
            <p:ph type="body" idx="15"/>
          </p:nvPr>
        </p:nvSpPr>
        <p:spPr>
          <a:xfrm>
            <a:off x="146290" y="3603812"/>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4439797"/>
            <a:ext cx="11890272" cy="1522429"/>
          </a:xfrm>
        </p:spPr>
        <p:txBody>
          <a:bodyPr rIns="91440">
            <a:noAutofit/>
          </a:bodyPr>
          <a:lstStyle>
            <a:lvl1pPr>
              <a:defRPr sz="2400"/>
            </a:lvl1pPr>
            <a:lvl2pPr>
              <a:defRPr sz="20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22418894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9E70591A-C582-4B0B-95C3-1CEE6E7FEE31}"/>
              </a:ext>
            </a:extLst>
          </p:cNvPr>
          <p:cNvSpPr>
            <a:spLocks noGrp="1"/>
          </p:cNvSpPr>
          <p:nvPr>
            <p:ph sz="half" idx="13"/>
          </p:nvPr>
        </p:nvSpPr>
        <p:spPr>
          <a:xfrm>
            <a:off x="6172202" y="1429016"/>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1747496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re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2CA358F9-FDAB-435E-8C1A-4A738B05E0CA}"/>
              </a:ext>
            </a:extLst>
          </p:cNvPr>
          <p:cNvSpPr>
            <a:spLocks noGrp="1"/>
          </p:cNvSpPr>
          <p:nvPr>
            <p:ph sz="half" idx="13"/>
          </p:nvPr>
        </p:nvSpPr>
        <p:spPr>
          <a:xfrm>
            <a:off x="419559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DACFA113-9FF8-4E58-B951-B3F0EC9E1F73}"/>
              </a:ext>
            </a:extLst>
          </p:cNvPr>
          <p:cNvSpPr>
            <a:spLocks noGrp="1"/>
          </p:cNvSpPr>
          <p:nvPr>
            <p:ph sz="half" idx="14"/>
          </p:nvPr>
        </p:nvSpPr>
        <p:spPr>
          <a:xfrm>
            <a:off x="8214912" y="1431790"/>
            <a:ext cx="3800820" cy="4498057"/>
          </a:xfrm>
        </p:spPr>
        <p:txBody>
          <a:bodyPr rIns="82296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3518371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93910-36C0-4247-AA8F-0AE4EEC9E761}"/>
              </a:ext>
            </a:extLst>
          </p:cNvPr>
          <p:cNvSpPr>
            <a:spLocks noGrp="1"/>
          </p:cNvSpPr>
          <p:nvPr>
            <p:ph type="title"/>
          </p:nvPr>
        </p:nvSpPr>
        <p:spPr>
          <a:xfrm>
            <a:off x="1258430" y="380196"/>
            <a:ext cx="10128421" cy="769977"/>
          </a:xfrm>
        </p:spPr>
        <p:txBody>
          <a:bodyPr/>
          <a:lstStyle/>
          <a:p>
            <a:r>
              <a:rPr lang="en-US"/>
              <a:t>Click to edit Master title style</a:t>
            </a:r>
          </a:p>
        </p:txBody>
      </p:sp>
      <p:sp>
        <p:nvSpPr>
          <p:cNvPr id="3" name="Subtitle 1">
            <a:extLst>
              <a:ext uri="{FF2B5EF4-FFF2-40B4-BE49-F238E27FC236}">
                <a16:creationId xmlns:a16="http://schemas.microsoft.com/office/drawing/2014/main" id="{555F8427-E9CA-49E6-8AE9-ED1BDBD1330C}"/>
              </a:ext>
            </a:extLst>
          </p:cNvPr>
          <p:cNvSpPr>
            <a:spLocks noGrp="1"/>
          </p:cNvSpPr>
          <p:nvPr>
            <p:ph type="body" idx="1"/>
          </p:nvPr>
        </p:nvSpPr>
        <p:spPr>
          <a:xfrm>
            <a:off x="171064" y="1449806"/>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1">
            <a:extLst>
              <a:ext uri="{FF2B5EF4-FFF2-40B4-BE49-F238E27FC236}">
                <a16:creationId xmlns:a16="http://schemas.microsoft.com/office/drawing/2014/main" id="{5321AB6E-4445-4BB1-B9FB-988FE3FCB0A0}"/>
              </a:ext>
            </a:extLst>
          </p:cNvPr>
          <p:cNvSpPr>
            <a:spLocks noGrp="1"/>
          </p:cNvSpPr>
          <p:nvPr>
            <p:ph sz="half" idx="2"/>
          </p:nvPr>
        </p:nvSpPr>
        <p:spPr>
          <a:xfrm>
            <a:off x="171064" y="2273718"/>
            <a:ext cx="5876389" cy="3664374"/>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ubtitle 2">
            <a:extLst>
              <a:ext uri="{FF2B5EF4-FFF2-40B4-BE49-F238E27FC236}">
                <a16:creationId xmlns:a16="http://schemas.microsoft.com/office/drawing/2014/main" id="{BE337800-272E-4187-948E-AB6D00DF71A1}"/>
              </a:ext>
            </a:extLst>
          </p:cNvPr>
          <p:cNvSpPr>
            <a:spLocks noGrp="1"/>
          </p:cNvSpPr>
          <p:nvPr>
            <p:ph type="body" idx="13"/>
          </p:nvPr>
        </p:nvSpPr>
        <p:spPr>
          <a:xfrm>
            <a:off x="6145878" y="1450895"/>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2">
            <a:extLst>
              <a:ext uri="{FF2B5EF4-FFF2-40B4-BE49-F238E27FC236}">
                <a16:creationId xmlns:a16="http://schemas.microsoft.com/office/drawing/2014/main" id="{3490EC0F-BFAC-421B-8701-663D6C38BD0D}"/>
              </a:ext>
            </a:extLst>
          </p:cNvPr>
          <p:cNvSpPr>
            <a:spLocks noGrp="1"/>
          </p:cNvSpPr>
          <p:nvPr>
            <p:ph sz="half" idx="14"/>
          </p:nvPr>
        </p:nvSpPr>
        <p:spPr>
          <a:xfrm>
            <a:off x="6145878" y="2274806"/>
            <a:ext cx="5876389" cy="3663285"/>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F91FAFC8-95D4-42F6-A237-AD9B38EF0632}"/>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172486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_Content_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6" name="Content Placeholder 5">
            <a:extLst>
              <a:ext uri="{FF2B5EF4-FFF2-40B4-BE49-F238E27FC236}">
                <a16:creationId xmlns:a16="http://schemas.microsoft.com/office/drawing/2014/main" id="{D07E23E6-6A2F-4EBB-BAA3-780723750EAA}"/>
              </a:ext>
            </a:extLst>
          </p:cNvPr>
          <p:cNvSpPr>
            <a:spLocks noGrp="1"/>
          </p:cNvSpPr>
          <p:nvPr>
            <p:ph sz="quarter" idx="11"/>
          </p:nvPr>
        </p:nvSpPr>
        <p:spPr>
          <a:xfrm>
            <a:off x="149319" y="1228725"/>
            <a:ext cx="11839480" cy="671793"/>
          </a:xfrm>
        </p:spPr>
        <p:txBody>
          <a:bodyPr>
            <a:normAutofit/>
          </a:bodyPr>
          <a:lstStyle>
            <a:lvl1pPr marL="0" indent="0">
              <a:buNone/>
              <a:defRPr sz="3200"/>
            </a:lvl1pPr>
          </a:lstStyle>
          <a:p>
            <a:pPr lvl="0"/>
            <a:r>
              <a:rPr lang="en-US"/>
              <a:t>Click to edit Master text styles</a:t>
            </a:r>
          </a:p>
        </p:txBody>
      </p:sp>
      <p:sp>
        <p:nvSpPr>
          <p:cNvPr id="8" name="Table Placeholder 7">
            <a:extLst>
              <a:ext uri="{FF2B5EF4-FFF2-40B4-BE49-F238E27FC236}">
                <a16:creationId xmlns:a16="http://schemas.microsoft.com/office/drawing/2014/main" id="{F2E4A04F-CC4A-4D65-ADD6-100415BF7610}"/>
              </a:ext>
            </a:extLst>
          </p:cNvPr>
          <p:cNvSpPr>
            <a:spLocks noGrp="1"/>
          </p:cNvSpPr>
          <p:nvPr>
            <p:ph type="tbl" sz="quarter" idx="12" hasCustomPrompt="1"/>
          </p:nvPr>
        </p:nvSpPr>
        <p:spPr>
          <a:xfrm>
            <a:off x="149319" y="2073275"/>
            <a:ext cx="11863293" cy="3806825"/>
          </a:xfrm>
        </p:spPr>
        <p:txBody>
          <a:bodyPr/>
          <a:lstStyle>
            <a:lvl1pPr>
              <a:defRPr/>
            </a:lvl1pPr>
          </a:lstStyle>
          <a:p>
            <a:r>
              <a:rPr lang="en-US" dirty="0"/>
              <a:t>Table</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dirty="0"/>
          </a:p>
        </p:txBody>
      </p:sp>
    </p:spTree>
    <p:extLst>
      <p:ext uri="{BB962C8B-B14F-4D97-AF65-F5344CB8AC3E}">
        <p14:creationId xmlns:p14="http://schemas.microsoft.com/office/powerpoint/2010/main" val="41149352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_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4" name="Graph Placeholder">
            <a:extLst>
              <a:ext uri="{FF2B5EF4-FFF2-40B4-BE49-F238E27FC236}">
                <a16:creationId xmlns:a16="http://schemas.microsoft.com/office/drawing/2014/main" id="{77EA46B5-DFD9-4CBD-916B-41252B3634A1}"/>
              </a:ext>
            </a:extLst>
          </p:cNvPr>
          <p:cNvSpPr>
            <a:spLocks noGrp="1"/>
          </p:cNvSpPr>
          <p:nvPr>
            <p:ph type="chart" sz="quarter" idx="13"/>
          </p:nvPr>
        </p:nvSpPr>
        <p:spPr>
          <a:xfrm>
            <a:off x="143219" y="1277938"/>
            <a:ext cx="11864631" cy="4682187"/>
          </a:xfrm>
        </p:spPr>
        <p:txBody>
          <a:bodyPr/>
          <a:lstStyle/>
          <a:p>
            <a:r>
              <a:rPr lang="en-US" dirty="0"/>
              <a:t>Click icon to add chart</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3819546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wo_Content_Sub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7" name="Subtitle 1">
            <a:extLst>
              <a:ext uri="{FF2B5EF4-FFF2-40B4-BE49-F238E27FC236}">
                <a16:creationId xmlns:a16="http://schemas.microsoft.com/office/drawing/2014/main" id="{FE7420B2-557E-48EE-B2B6-06D64A51825A}"/>
              </a:ext>
            </a:extLst>
          </p:cNvPr>
          <p:cNvSpPr>
            <a:spLocks noGrp="1"/>
          </p:cNvSpPr>
          <p:nvPr>
            <p:ph type="body" idx="14"/>
          </p:nvPr>
        </p:nvSpPr>
        <p:spPr>
          <a:xfrm>
            <a:off x="146291" y="1138548"/>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962460"/>
            <a:ext cx="11890272" cy="1433759"/>
          </a:xfrm>
        </p:spPr>
        <p:txBody>
          <a:bodyPr rIns="91440">
            <a:noAutofit/>
          </a:bodyPr>
          <a:lstStyle>
            <a:lvl1pPr>
              <a:defRPr sz="2400"/>
            </a:lvl1pPr>
            <a:lvl2pPr>
              <a:defRPr sz="20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8" name="Subtitle 2">
            <a:extLst>
              <a:ext uri="{FF2B5EF4-FFF2-40B4-BE49-F238E27FC236}">
                <a16:creationId xmlns:a16="http://schemas.microsoft.com/office/drawing/2014/main" id="{38B7E127-F1D4-487E-A15F-845BF8F6D645}"/>
              </a:ext>
            </a:extLst>
          </p:cNvPr>
          <p:cNvSpPr>
            <a:spLocks noGrp="1"/>
          </p:cNvSpPr>
          <p:nvPr>
            <p:ph type="body" idx="15"/>
          </p:nvPr>
        </p:nvSpPr>
        <p:spPr>
          <a:xfrm>
            <a:off x="146290" y="3603812"/>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4439797"/>
            <a:ext cx="11890272" cy="1522429"/>
          </a:xfrm>
        </p:spPr>
        <p:txBody>
          <a:bodyPr rIns="91440">
            <a:noAutofit/>
          </a:bodyPr>
          <a:lstStyle>
            <a:lvl1pPr>
              <a:defRPr sz="2400"/>
            </a:lvl1pPr>
            <a:lvl2pPr>
              <a:defRPr sz="20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5080642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_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594912" y="1520826"/>
            <a:ext cx="10642294" cy="4384216"/>
          </a:xfrm>
        </p:spPr>
        <p:txBody>
          <a:bodyPr/>
          <a:lstStyle/>
          <a:p>
            <a:r>
              <a:rPr lang="en-US" dirty="0"/>
              <a:t>Click icon to add picture</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5913771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_Picture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6" name="Text Placeholder 5">
            <a:extLst>
              <a:ext uri="{FF2B5EF4-FFF2-40B4-BE49-F238E27FC236}">
                <a16:creationId xmlns:a16="http://schemas.microsoft.com/office/drawing/2014/main" id="{D61273DB-711C-4569-B5D6-110AE7AF38FD}"/>
              </a:ext>
            </a:extLst>
          </p:cNvPr>
          <p:cNvSpPr>
            <a:spLocks noGrp="1"/>
          </p:cNvSpPr>
          <p:nvPr>
            <p:ph type="body" sz="quarter" idx="13"/>
          </p:nvPr>
        </p:nvSpPr>
        <p:spPr>
          <a:xfrm>
            <a:off x="165100" y="1277651"/>
            <a:ext cx="11853863" cy="765753"/>
          </a:xfrm>
        </p:spPr>
        <p:txBody>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175657" y="2341622"/>
            <a:ext cx="10255262" cy="36173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14155208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mage_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1430460" y="1520826"/>
            <a:ext cx="9808557" cy="3687782"/>
          </a:xfrm>
        </p:spPr>
        <p:txBody>
          <a:bodyPr/>
          <a:lstStyle/>
          <a:p>
            <a:r>
              <a:rPr lang="en-US" dirty="0"/>
              <a:t>Click icon to add picture</a:t>
            </a:r>
          </a:p>
        </p:txBody>
      </p:sp>
      <p:sp>
        <p:nvSpPr>
          <p:cNvPr id="7" name="Text Placeholder 5">
            <a:extLst>
              <a:ext uri="{FF2B5EF4-FFF2-40B4-BE49-F238E27FC236}">
                <a16:creationId xmlns:a16="http://schemas.microsoft.com/office/drawing/2014/main" id="{7D6D3F22-3F6B-483B-8748-C40C664682D6}"/>
              </a:ext>
            </a:extLst>
          </p:cNvPr>
          <p:cNvSpPr>
            <a:spLocks noGrp="1"/>
          </p:cNvSpPr>
          <p:nvPr>
            <p:ph type="body" sz="quarter" idx="14" hasCustomPrompt="1"/>
          </p:nvPr>
        </p:nvSpPr>
        <p:spPr>
          <a:xfrm>
            <a:off x="1430460" y="5457471"/>
            <a:ext cx="9808556" cy="550863"/>
          </a:xfrm>
        </p:spPr>
        <p:txBody>
          <a:bodyPr rIns="91440">
            <a:noAutofit/>
          </a:bodyPr>
          <a:lstStyle>
            <a:lvl1pPr marL="0" indent="0">
              <a:buNone/>
              <a:defRPr sz="2000"/>
            </a:lvl1pPr>
          </a:lstStyle>
          <a:p>
            <a:pPr lvl="0"/>
            <a:r>
              <a:rPr lang="en-US"/>
              <a:t>Enter source/citation</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30177234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6894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19465074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_caption_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1571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6" name="Text Placeholder 5">
            <a:extLst>
              <a:ext uri="{FF2B5EF4-FFF2-40B4-BE49-F238E27FC236}">
                <a16:creationId xmlns:a16="http://schemas.microsoft.com/office/drawing/2014/main" id="{5BDDE2DB-6549-448D-B8B8-EC5750411848}"/>
              </a:ext>
            </a:extLst>
          </p:cNvPr>
          <p:cNvSpPr>
            <a:spLocks noGrp="1"/>
          </p:cNvSpPr>
          <p:nvPr>
            <p:ph type="body" sz="quarter" idx="13" hasCustomPrompt="1"/>
          </p:nvPr>
        </p:nvSpPr>
        <p:spPr>
          <a:xfrm>
            <a:off x="165100" y="5457825"/>
            <a:ext cx="5564188" cy="550863"/>
          </a:xfrm>
        </p:spPr>
        <p:txBody>
          <a:bodyPr rIns="91440">
            <a:noAutofit/>
          </a:bodyPr>
          <a:lstStyle>
            <a:lvl1pPr marL="0" indent="0">
              <a:buNone/>
              <a:defRPr sz="1600"/>
            </a:lvl1pPr>
          </a:lstStyle>
          <a:p>
            <a:pPr lvl="0"/>
            <a:r>
              <a:rPr lang="en-US"/>
              <a:t>Enter source/citation</a:t>
            </a:r>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35237089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hank_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website">
            <a:extLst>
              <a:ext uri="{FF2B5EF4-FFF2-40B4-BE49-F238E27FC236}">
                <a16:creationId xmlns:a16="http://schemas.microsoft.com/office/drawing/2014/main" id="{257493FF-CD20-4B73-9767-F1B99F11BE08}"/>
              </a:ext>
            </a:extLst>
          </p:cNvPr>
          <p:cNvSpPr>
            <a:spLocks noGrp="1"/>
          </p:cNvSpPr>
          <p:nvPr>
            <p:ph idx="1" hasCustomPrompt="1"/>
          </p:nvPr>
        </p:nvSpPr>
        <p:spPr>
          <a:xfrm>
            <a:off x="0" y="1256859"/>
            <a:ext cx="12192000" cy="747579"/>
          </a:xfrm>
        </p:spPr>
        <p:txBody>
          <a:bodyPr lIns="0" rIns="91440">
            <a:normAutofit/>
          </a:bodyPr>
          <a:lstStyle>
            <a:lvl1pPr marL="0" indent="0" algn="ctr">
              <a:spcBef>
                <a:spcPts val="0"/>
              </a:spcBef>
              <a:buNone/>
              <a:defRPr sz="3200"/>
            </a:lvl1pPr>
          </a:lstStyle>
          <a:p>
            <a:pPr lvl="0"/>
            <a:r>
              <a:rPr lang="en-US"/>
              <a:t>Department or Office Webpage</a:t>
            </a:r>
          </a:p>
        </p:txBody>
      </p:sp>
      <p:sp>
        <p:nvSpPr>
          <p:cNvPr id="5" name="contact info">
            <a:extLst>
              <a:ext uri="{FF2B5EF4-FFF2-40B4-BE49-F238E27FC236}">
                <a16:creationId xmlns:a16="http://schemas.microsoft.com/office/drawing/2014/main" id="{6F4F1684-EE2D-419B-9D6E-6617B1C18A9E}"/>
              </a:ext>
            </a:extLst>
          </p:cNvPr>
          <p:cNvSpPr>
            <a:spLocks noGrp="1"/>
          </p:cNvSpPr>
          <p:nvPr>
            <p:ph idx="13" hasCustomPrompt="1"/>
          </p:nvPr>
        </p:nvSpPr>
        <p:spPr>
          <a:xfrm>
            <a:off x="-1" y="2226096"/>
            <a:ext cx="12191999" cy="1493491"/>
          </a:xfrm>
        </p:spPr>
        <p:txBody>
          <a:bodyPr lIns="0" rIns="0">
            <a:normAutofit/>
          </a:bodyPr>
          <a:lstStyle>
            <a:lvl1pPr marL="0" indent="0" algn="ctr">
              <a:spcBef>
                <a:spcPts val="0"/>
              </a:spcBef>
              <a:spcAft>
                <a:spcPts val="1200"/>
              </a:spcAft>
              <a:buNone/>
              <a:defRPr sz="3200"/>
            </a:lvl1pPr>
          </a:lstStyle>
          <a:p>
            <a:pPr lvl="0"/>
            <a:r>
              <a:rPr lang="en-US"/>
              <a:t>Contact Info</a:t>
            </a:r>
          </a:p>
        </p:txBody>
      </p:sp>
      <p:sp>
        <p:nvSpPr>
          <p:cNvPr id="7" name="follow us">
            <a:extLst>
              <a:ext uri="{FF2B5EF4-FFF2-40B4-BE49-F238E27FC236}">
                <a16:creationId xmlns:a16="http://schemas.microsoft.com/office/drawing/2014/main" id="{45487015-5153-4640-AB82-30B0797FB536}"/>
              </a:ext>
            </a:extLst>
          </p:cNvPr>
          <p:cNvSpPr>
            <a:spLocks noGrp="1"/>
          </p:cNvSpPr>
          <p:nvPr>
            <p:ph idx="14" hasCustomPrompt="1"/>
          </p:nvPr>
        </p:nvSpPr>
        <p:spPr>
          <a:xfrm>
            <a:off x="0" y="3901967"/>
            <a:ext cx="12192000" cy="640081"/>
          </a:xfrm>
        </p:spPr>
        <p:txBody>
          <a:bodyPr lIns="0" rIns="0">
            <a:normAutofit/>
          </a:bodyPr>
          <a:lstStyle>
            <a:lvl1pPr marL="0" indent="0" algn="ctr">
              <a:spcBef>
                <a:spcPts val="0"/>
              </a:spcBef>
              <a:spcAft>
                <a:spcPts val="0"/>
              </a:spcAft>
              <a:buNone/>
              <a:defRPr sz="2400" b="1"/>
            </a:lvl1pPr>
          </a:lstStyle>
          <a:p>
            <a:pPr lvl="0"/>
            <a:r>
              <a:rPr lang="en-US"/>
              <a:t>Text</a:t>
            </a:r>
          </a:p>
        </p:txBody>
      </p:sp>
      <p:pic>
        <p:nvPicPr>
          <p:cNvPr id="8" name="Facebook">
            <a:extLst>
              <a:ext uri="{FF2B5EF4-FFF2-40B4-BE49-F238E27FC236}">
                <a16:creationId xmlns:a16="http://schemas.microsoft.com/office/drawing/2014/main" id="{D47437DB-276A-491E-9DED-5CE275B555E9}"/>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7940" y="4737577"/>
            <a:ext cx="644285" cy="640080"/>
          </a:xfrm>
          <a:prstGeom prst="rect">
            <a:avLst/>
          </a:prstGeom>
        </p:spPr>
      </p:pic>
      <p:sp>
        <p:nvSpPr>
          <p:cNvPr id="11" name="Facebook handle">
            <a:extLst>
              <a:ext uri="{FF2B5EF4-FFF2-40B4-BE49-F238E27FC236}">
                <a16:creationId xmlns:a16="http://schemas.microsoft.com/office/drawing/2014/main" id="{582D491C-6C97-4EB7-9FC4-C09543B2B4CB}"/>
              </a:ext>
            </a:extLst>
          </p:cNvPr>
          <p:cNvSpPr>
            <a:spLocks noGrp="1"/>
          </p:cNvSpPr>
          <p:nvPr>
            <p:ph type="body" sz="quarter" idx="15" hasCustomPrompt="1"/>
          </p:nvPr>
        </p:nvSpPr>
        <p:spPr>
          <a:xfrm>
            <a:off x="3518901" y="5497665"/>
            <a:ext cx="1542361" cy="640080"/>
          </a:xfrm>
        </p:spPr>
        <p:txBody>
          <a:bodyPr rIns="0">
            <a:noAutofit/>
          </a:bodyPr>
          <a:lstStyle>
            <a:lvl1pPr marL="0" indent="0" algn="ctr">
              <a:buNone/>
              <a:defRPr sz="1400"/>
            </a:lvl1pPr>
          </a:lstStyle>
          <a:p>
            <a:pPr lvl="0"/>
            <a:r>
              <a:rPr lang="en-US"/>
              <a:t>Enter Facebook info</a:t>
            </a:r>
          </a:p>
        </p:txBody>
      </p:sp>
      <p:pic>
        <p:nvPicPr>
          <p:cNvPr id="9" name="Twitter">
            <a:extLst>
              <a:ext uri="{FF2B5EF4-FFF2-40B4-BE49-F238E27FC236}">
                <a16:creationId xmlns:a16="http://schemas.microsoft.com/office/drawing/2014/main" id="{0D9005C3-B95E-4B18-AAE7-E24BE5196D0C}"/>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6823" y="4737577"/>
            <a:ext cx="638349" cy="640080"/>
          </a:xfrm>
          <a:prstGeom prst="rect">
            <a:avLst/>
          </a:prstGeom>
        </p:spPr>
      </p:pic>
      <p:sp>
        <p:nvSpPr>
          <p:cNvPr id="12" name="Twitter handle">
            <a:extLst>
              <a:ext uri="{FF2B5EF4-FFF2-40B4-BE49-F238E27FC236}">
                <a16:creationId xmlns:a16="http://schemas.microsoft.com/office/drawing/2014/main" id="{86493432-72F4-449E-B539-D1AA7F57D162}"/>
              </a:ext>
            </a:extLst>
          </p:cNvPr>
          <p:cNvSpPr>
            <a:spLocks noGrp="1"/>
          </p:cNvSpPr>
          <p:nvPr>
            <p:ph type="body" sz="quarter" idx="16" hasCustomPrompt="1"/>
          </p:nvPr>
        </p:nvSpPr>
        <p:spPr>
          <a:xfrm>
            <a:off x="5291766" y="5497665"/>
            <a:ext cx="1608463" cy="640081"/>
          </a:xfrm>
        </p:spPr>
        <p:txBody>
          <a:bodyPr rIns="91440">
            <a:noAutofit/>
          </a:bodyPr>
          <a:lstStyle>
            <a:lvl1pPr marL="0" indent="0" algn="ctr">
              <a:buNone/>
              <a:defRPr sz="1400"/>
            </a:lvl1pPr>
          </a:lstStyle>
          <a:p>
            <a:pPr lvl="0"/>
            <a:r>
              <a:rPr lang="en-US"/>
              <a:t>Enter Twitter info</a:t>
            </a:r>
          </a:p>
        </p:txBody>
      </p:sp>
      <p:pic>
        <p:nvPicPr>
          <p:cNvPr id="10" name="Instagram">
            <a:extLst>
              <a:ext uri="{FF2B5EF4-FFF2-40B4-BE49-F238E27FC236}">
                <a16:creationId xmlns:a16="http://schemas.microsoft.com/office/drawing/2014/main" id="{378C0CF0-E836-4DD3-855C-BE5F54E6A3E9}"/>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7579776" y="4690799"/>
            <a:ext cx="734848" cy="733636"/>
          </a:xfrm>
          <a:prstGeom prst="rect">
            <a:avLst/>
          </a:prstGeom>
        </p:spPr>
      </p:pic>
      <p:sp>
        <p:nvSpPr>
          <p:cNvPr id="13" name="Instagram handle">
            <a:extLst>
              <a:ext uri="{FF2B5EF4-FFF2-40B4-BE49-F238E27FC236}">
                <a16:creationId xmlns:a16="http://schemas.microsoft.com/office/drawing/2014/main" id="{3B7466F7-8FB3-4D97-990A-262C144EE8EF}"/>
              </a:ext>
            </a:extLst>
          </p:cNvPr>
          <p:cNvSpPr>
            <a:spLocks noGrp="1"/>
          </p:cNvSpPr>
          <p:nvPr userDrawn="1">
            <p:ph type="body" sz="quarter" idx="17" hasCustomPrompt="1"/>
          </p:nvPr>
        </p:nvSpPr>
        <p:spPr>
          <a:xfrm>
            <a:off x="7182175" y="5497665"/>
            <a:ext cx="1608462" cy="640081"/>
          </a:xfrm>
        </p:spPr>
        <p:txBody>
          <a:bodyPr rIns="91440">
            <a:noAutofit/>
          </a:bodyPr>
          <a:lstStyle>
            <a:lvl1pPr marL="0" indent="0" algn="ctr">
              <a:buNone/>
              <a:defRPr sz="1400"/>
            </a:lvl1pPr>
          </a:lstStyle>
          <a:p>
            <a:pPr lvl="0"/>
            <a:r>
              <a:rPr lang="en-US"/>
              <a:t>Enter Instagram info</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userDrawn="1">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3245049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9E70591A-C582-4B0B-95C3-1CEE6E7FEE31}"/>
              </a:ext>
            </a:extLst>
          </p:cNvPr>
          <p:cNvSpPr>
            <a:spLocks noGrp="1"/>
          </p:cNvSpPr>
          <p:nvPr>
            <p:ph sz="half" idx="13"/>
          </p:nvPr>
        </p:nvSpPr>
        <p:spPr>
          <a:xfrm>
            <a:off x="6172202" y="1429016"/>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328436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2CA358F9-FDAB-435E-8C1A-4A738B05E0CA}"/>
              </a:ext>
            </a:extLst>
          </p:cNvPr>
          <p:cNvSpPr>
            <a:spLocks noGrp="1"/>
          </p:cNvSpPr>
          <p:nvPr>
            <p:ph sz="half" idx="13"/>
          </p:nvPr>
        </p:nvSpPr>
        <p:spPr>
          <a:xfrm>
            <a:off x="419559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DACFA113-9FF8-4E58-B951-B3F0EC9E1F73}"/>
              </a:ext>
            </a:extLst>
          </p:cNvPr>
          <p:cNvSpPr>
            <a:spLocks noGrp="1"/>
          </p:cNvSpPr>
          <p:nvPr>
            <p:ph sz="half" idx="14"/>
          </p:nvPr>
        </p:nvSpPr>
        <p:spPr>
          <a:xfrm>
            <a:off x="8214912" y="1431790"/>
            <a:ext cx="3800820" cy="4498057"/>
          </a:xfrm>
        </p:spPr>
        <p:txBody>
          <a:bodyPr rIns="82296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127825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93910-36C0-4247-AA8F-0AE4EEC9E761}"/>
              </a:ext>
            </a:extLst>
          </p:cNvPr>
          <p:cNvSpPr>
            <a:spLocks noGrp="1"/>
          </p:cNvSpPr>
          <p:nvPr>
            <p:ph type="title"/>
          </p:nvPr>
        </p:nvSpPr>
        <p:spPr>
          <a:xfrm>
            <a:off x="1258430" y="380196"/>
            <a:ext cx="10128421" cy="769977"/>
          </a:xfrm>
        </p:spPr>
        <p:txBody>
          <a:bodyPr/>
          <a:lstStyle/>
          <a:p>
            <a:r>
              <a:rPr lang="en-US"/>
              <a:t>Click to edit Master title style</a:t>
            </a:r>
          </a:p>
        </p:txBody>
      </p:sp>
      <p:sp>
        <p:nvSpPr>
          <p:cNvPr id="3" name="Subtitle 1">
            <a:extLst>
              <a:ext uri="{FF2B5EF4-FFF2-40B4-BE49-F238E27FC236}">
                <a16:creationId xmlns:a16="http://schemas.microsoft.com/office/drawing/2014/main" id="{555F8427-E9CA-49E6-8AE9-ED1BDBD1330C}"/>
              </a:ext>
            </a:extLst>
          </p:cNvPr>
          <p:cNvSpPr>
            <a:spLocks noGrp="1"/>
          </p:cNvSpPr>
          <p:nvPr>
            <p:ph type="body" idx="1"/>
          </p:nvPr>
        </p:nvSpPr>
        <p:spPr>
          <a:xfrm>
            <a:off x="171064" y="1449806"/>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1">
            <a:extLst>
              <a:ext uri="{FF2B5EF4-FFF2-40B4-BE49-F238E27FC236}">
                <a16:creationId xmlns:a16="http://schemas.microsoft.com/office/drawing/2014/main" id="{5321AB6E-4445-4BB1-B9FB-988FE3FCB0A0}"/>
              </a:ext>
            </a:extLst>
          </p:cNvPr>
          <p:cNvSpPr>
            <a:spLocks noGrp="1"/>
          </p:cNvSpPr>
          <p:nvPr>
            <p:ph sz="half" idx="2"/>
          </p:nvPr>
        </p:nvSpPr>
        <p:spPr>
          <a:xfrm>
            <a:off x="171064" y="2273718"/>
            <a:ext cx="5876389" cy="3664374"/>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ubtitle 2">
            <a:extLst>
              <a:ext uri="{FF2B5EF4-FFF2-40B4-BE49-F238E27FC236}">
                <a16:creationId xmlns:a16="http://schemas.microsoft.com/office/drawing/2014/main" id="{BE337800-272E-4187-948E-AB6D00DF71A1}"/>
              </a:ext>
            </a:extLst>
          </p:cNvPr>
          <p:cNvSpPr>
            <a:spLocks noGrp="1"/>
          </p:cNvSpPr>
          <p:nvPr>
            <p:ph type="body" idx="13"/>
          </p:nvPr>
        </p:nvSpPr>
        <p:spPr>
          <a:xfrm>
            <a:off x="6145878" y="1450895"/>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2">
            <a:extLst>
              <a:ext uri="{FF2B5EF4-FFF2-40B4-BE49-F238E27FC236}">
                <a16:creationId xmlns:a16="http://schemas.microsoft.com/office/drawing/2014/main" id="{3490EC0F-BFAC-421B-8701-663D6C38BD0D}"/>
              </a:ext>
            </a:extLst>
          </p:cNvPr>
          <p:cNvSpPr>
            <a:spLocks noGrp="1"/>
          </p:cNvSpPr>
          <p:nvPr>
            <p:ph sz="half" idx="14"/>
          </p:nvPr>
        </p:nvSpPr>
        <p:spPr>
          <a:xfrm>
            <a:off x="6145878" y="2274806"/>
            <a:ext cx="5876389" cy="3663285"/>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F91FAFC8-95D4-42F6-A237-AD9B38EF06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310160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_Content_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6" name="Content Placeholder 5">
            <a:extLst>
              <a:ext uri="{FF2B5EF4-FFF2-40B4-BE49-F238E27FC236}">
                <a16:creationId xmlns:a16="http://schemas.microsoft.com/office/drawing/2014/main" id="{D07E23E6-6A2F-4EBB-BAA3-780723750EAA}"/>
              </a:ext>
            </a:extLst>
          </p:cNvPr>
          <p:cNvSpPr>
            <a:spLocks noGrp="1"/>
          </p:cNvSpPr>
          <p:nvPr>
            <p:ph sz="quarter" idx="11"/>
          </p:nvPr>
        </p:nvSpPr>
        <p:spPr>
          <a:xfrm>
            <a:off x="149319" y="1228725"/>
            <a:ext cx="11839480" cy="671793"/>
          </a:xfrm>
        </p:spPr>
        <p:txBody>
          <a:bodyPr>
            <a:normAutofit/>
          </a:bodyPr>
          <a:lstStyle>
            <a:lvl1pPr marL="0" indent="0">
              <a:buNone/>
              <a:defRPr sz="3200"/>
            </a:lvl1pPr>
          </a:lstStyle>
          <a:p>
            <a:pPr lvl="0"/>
            <a:r>
              <a:rPr lang="en-US"/>
              <a:t>Click to edit Master text styles</a:t>
            </a:r>
          </a:p>
        </p:txBody>
      </p:sp>
      <p:sp>
        <p:nvSpPr>
          <p:cNvPr id="8" name="Table Placeholder 7">
            <a:extLst>
              <a:ext uri="{FF2B5EF4-FFF2-40B4-BE49-F238E27FC236}">
                <a16:creationId xmlns:a16="http://schemas.microsoft.com/office/drawing/2014/main" id="{F2E4A04F-CC4A-4D65-ADD6-100415BF7610}"/>
              </a:ext>
            </a:extLst>
          </p:cNvPr>
          <p:cNvSpPr>
            <a:spLocks noGrp="1"/>
          </p:cNvSpPr>
          <p:nvPr>
            <p:ph type="tbl" sz="quarter" idx="12" hasCustomPrompt="1"/>
          </p:nvPr>
        </p:nvSpPr>
        <p:spPr>
          <a:xfrm>
            <a:off x="149319" y="2073275"/>
            <a:ext cx="11863293" cy="3806825"/>
          </a:xfrm>
        </p:spPr>
        <p:txBody>
          <a:bodyPr/>
          <a:lstStyle>
            <a:lvl1pPr>
              <a:defRPr/>
            </a:lvl1pPr>
          </a:lstStyle>
          <a:p>
            <a:r>
              <a:rPr lang="en-US"/>
              <a:t>Table</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204805139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_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4" name="Graph Placeholder">
            <a:extLst>
              <a:ext uri="{FF2B5EF4-FFF2-40B4-BE49-F238E27FC236}">
                <a16:creationId xmlns:a16="http://schemas.microsoft.com/office/drawing/2014/main" id="{77EA46B5-DFD9-4CBD-916B-41252B3634A1}"/>
              </a:ext>
            </a:extLst>
          </p:cNvPr>
          <p:cNvSpPr>
            <a:spLocks noGrp="1"/>
          </p:cNvSpPr>
          <p:nvPr>
            <p:ph type="chart" sz="quarter" idx="13"/>
          </p:nvPr>
        </p:nvSpPr>
        <p:spPr>
          <a:xfrm>
            <a:off x="143219" y="1277938"/>
            <a:ext cx="11864631" cy="4682187"/>
          </a:xfrm>
        </p:spPr>
        <p:txBody>
          <a:bodyPr/>
          <a:lstStyle/>
          <a:p>
            <a:r>
              <a:rPr lang="en-US"/>
              <a:t>Click icon to add chart</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734511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_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594912" y="1520826"/>
            <a:ext cx="10642294" cy="4384216"/>
          </a:xfrm>
        </p:spPr>
        <p:txBody>
          <a:bodyPr/>
          <a:lstStyle/>
          <a:p>
            <a:r>
              <a:rPr lang="en-US"/>
              <a:t>Click icon to add picture</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221723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2.xml"/><Relationship Id="rId1"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image" Target="../media/image7.png"/><Relationship Id="rId2" Type="http://schemas.openxmlformats.org/officeDocument/2006/relationships/slideLayout" Target="../slideLayouts/slideLayout23.xml"/><Relationship Id="rId16" Type="http://schemas.openxmlformats.org/officeDocument/2006/relationships/image" Target="../media/image1.png"/><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theme" Target="../theme/theme3.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696D1C8D-2804-489C-86CC-F70D29F92737}"/>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49340" y="162881"/>
            <a:ext cx="11893320" cy="1630683"/>
          </a:xfrm>
          <a:prstGeom prst="rect">
            <a:avLst/>
          </a:prstGeom>
        </p:spPr>
      </p:pic>
      <p:sp>
        <p:nvSpPr>
          <p:cNvPr id="2" name="Title Placeholder 1">
            <a:extLst>
              <a:ext uri="{FF2B5EF4-FFF2-40B4-BE49-F238E27FC236}">
                <a16:creationId xmlns:a16="http://schemas.microsoft.com/office/drawing/2014/main" id="{A52D6E93-3D36-4693-94CF-5E08B138DE51}"/>
              </a:ext>
            </a:extLst>
          </p:cNvPr>
          <p:cNvSpPr>
            <a:spLocks noGrp="1"/>
          </p:cNvSpPr>
          <p:nvPr>
            <p:ph type="title"/>
          </p:nvPr>
        </p:nvSpPr>
        <p:spPr>
          <a:xfrm>
            <a:off x="1256841" y="378896"/>
            <a:ext cx="10096959" cy="747579"/>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F8288CE7-0338-4DCA-9309-6257DC1AB2BD}"/>
              </a:ext>
            </a:extLst>
          </p:cNvPr>
          <p:cNvSpPr>
            <a:spLocks noGrp="1"/>
          </p:cNvSpPr>
          <p:nvPr>
            <p:ph type="body" idx="1"/>
          </p:nvPr>
        </p:nvSpPr>
        <p:spPr>
          <a:xfrm>
            <a:off x="146292" y="1430626"/>
            <a:ext cx="11890272" cy="4507465"/>
          </a:xfrm>
          <a:prstGeom prst="rect">
            <a:avLst/>
          </a:prstGeom>
        </p:spPr>
        <p:txBody>
          <a:bodyPr vert="horz" lIns="91440" tIns="45720" rIns="82296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C25DAC51-AACD-4066-8BD6-6F7BF018F00F}"/>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C0398713-19FC-43BC-8C7D-F7EE32024943}"/>
              </a:ext>
            </a:extLst>
          </p:cNvPr>
          <p:cNvSpPr>
            <a:spLocks noGrp="1"/>
          </p:cNvSpPr>
          <p:nvPr>
            <p:ph type="sldNum" sz="quarter" idx="4"/>
          </p:nvPr>
        </p:nvSpPr>
        <p:spPr>
          <a:xfrm>
            <a:off x="8687719" y="6257197"/>
            <a:ext cx="2743200" cy="365125"/>
          </a:xfrm>
          <a:prstGeom prst="rect">
            <a:avLst/>
          </a:prstGeom>
        </p:spPr>
        <p:txBody>
          <a:bodyPr vert="horz" lIns="91440" tIns="45720" rIns="91440" bIns="45720" rtlCol="0" anchor="ctr"/>
          <a:lstStyle>
            <a:lvl1pPr algn="r">
              <a:defRPr sz="1400">
                <a:solidFill>
                  <a:schemeClr val="bg1"/>
                </a:solidFill>
                <a:latin typeface="Palatino Linotype" panose="02040502050505030304" pitchFamily="18" charset="0"/>
              </a:defRPr>
            </a:lvl1pPr>
          </a:lstStyle>
          <a:p>
            <a:fld id="{A3D1C70C-36A2-44FC-A083-98959550CFF4}" type="slidenum">
              <a:rPr lang="en-US" smtClean="0"/>
              <a:pPr/>
              <a:t>‹#›</a:t>
            </a:fld>
            <a:endParaRPr lang="en-US"/>
          </a:p>
        </p:txBody>
      </p:sp>
    </p:spTree>
    <p:extLst>
      <p:ext uri="{BB962C8B-B14F-4D97-AF65-F5344CB8AC3E}">
        <p14:creationId xmlns:p14="http://schemas.microsoft.com/office/powerpoint/2010/main" val="29168734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hf hdr="0" dt="0"/>
  <p:txStyles>
    <p:titleStyle>
      <a:lvl1pPr algn="l" defTabSz="914400" rtl="0" eaLnBrk="1" latinLnBrk="0" hangingPunct="1">
        <a:lnSpc>
          <a:spcPct val="90000"/>
        </a:lnSpc>
        <a:spcBef>
          <a:spcPct val="0"/>
        </a:spcBef>
        <a:buNone/>
        <a:defRPr sz="5000" b="1" kern="1200">
          <a:solidFill>
            <a:srgbClr val="6E2405"/>
          </a:solidFill>
          <a:latin typeface="Palatino Linotype" panose="02040502050505030304" pitchFamily="18" charset="0"/>
          <a:ea typeface="+mj-ea"/>
          <a:cs typeface="+mj-cs"/>
        </a:defRPr>
      </a:lvl1pPr>
    </p:titleStyle>
    <p:body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40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6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Logo: New Jersey Department of Education.">
            <a:extLst>
              <a:ext uri="{FF2B5EF4-FFF2-40B4-BE49-F238E27FC236}">
                <a16:creationId xmlns:a16="http://schemas.microsoft.com/office/drawing/2014/main" id="{CF96DE2C-7117-450B-9505-73F2CC7674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169" y="-5897"/>
            <a:ext cx="12081830" cy="2551181"/>
          </a:xfrm>
          <a:prstGeom prst="rect">
            <a:avLst/>
          </a:prstGeom>
        </p:spPr>
      </p:pic>
      <p:sp>
        <p:nvSpPr>
          <p:cNvPr id="3" name="Text Placeholder 2">
            <a:extLst>
              <a:ext uri="{FF2B5EF4-FFF2-40B4-BE49-F238E27FC236}">
                <a16:creationId xmlns:a16="http://schemas.microsoft.com/office/drawing/2014/main" id="{056ABD99-43FC-48BD-956C-54F530646711}"/>
              </a:ext>
            </a:extLst>
          </p:cNvPr>
          <p:cNvSpPr>
            <a:spLocks noGrp="1"/>
          </p:cNvSpPr>
          <p:nvPr>
            <p:ph type="body" idx="1"/>
          </p:nvPr>
        </p:nvSpPr>
        <p:spPr>
          <a:xfrm>
            <a:off x="110169" y="1825625"/>
            <a:ext cx="11788048" cy="4351338"/>
          </a:xfrm>
          <a:prstGeom prst="rect">
            <a:avLst/>
          </a:prstGeom>
        </p:spPr>
        <p:txBody>
          <a:bodyPr vert="horz" lIns="91440" tIns="45720" rIns="91440" bIns="45720" rtlCol="0">
            <a:normAutofit/>
          </a:bodyPr>
          <a:lstStyle/>
          <a:p>
            <a:pPr lvl="0"/>
            <a:r>
              <a:rPr lang="en-US"/>
              <a:t>Do not use this layout</a:t>
            </a:r>
          </a:p>
        </p:txBody>
      </p:sp>
    </p:spTree>
    <p:extLst>
      <p:ext uri="{BB962C8B-B14F-4D97-AF65-F5344CB8AC3E}">
        <p14:creationId xmlns:p14="http://schemas.microsoft.com/office/powerpoint/2010/main" val="3770183111"/>
      </p:ext>
    </p:extLst>
  </p:cSld>
  <p:clrMap bg1="lt1" tx1="dk1" bg2="lt2" tx2="dk2" accent1="accent1" accent2="accent2" accent3="accent3" accent4="accent4" accent5="accent5" accent6="accent6" hlink="hlink" folHlink="folHlink"/>
  <p:sldLayoutIdLst>
    <p:sldLayoutId id="2147483682" r:id="rId1"/>
  </p:sldLayoutIdLst>
  <p:hf hdr="0" dt="0"/>
  <p:txStyles>
    <p:titleStyle>
      <a:lvl1pPr algn="ctr" defTabSz="914400" rtl="0" eaLnBrk="1" latinLnBrk="0" hangingPunct="1">
        <a:lnSpc>
          <a:spcPct val="90000"/>
        </a:lnSpc>
        <a:spcBef>
          <a:spcPct val="0"/>
        </a:spcBef>
        <a:buNone/>
        <a:defRPr sz="5400" b="1" kern="1200">
          <a:solidFill>
            <a:srgbClr val="6E2405"/>
          </a:solidFill>
          <a:latin typeface="Palatino Linotype" panose="02040502050505030304" pitchFamily="18" charset="0"/>
          <a:ea typeface="+mj-ea"/>
          <a:cs typeface="+mj-cs"/>
        </a:defRPr>
      </a:lvl1pPr>
    </p:titleStyle>
    <p:bodyStyle>
      <a:lvl1pPr marL="0" indent="0" algn="l" defTabSz="914400" rtl="0" eaLnBrk="1" latinLnBrk="0" hangingPunct="1">
        <a:lnSpc>
          <a:spcPct val="108000"/>
        </a:lnSpc>
        <a:spcBef>
          <a:spcPts val="1000"/>
        </a:spcBef>
        <a:spcAft>
          <a:spcPts val="1400"/>
        </a:spcAft>
        <a:buFont typeface="Arial" panose="020B0604020202020204" pitchFamily="34" charset="0"/>
        <a:buNone/>
        <a:defRPr sz="44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696D1C8D-2804-489C-86CC-F70D29F92737}"/>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49340" y="162881"/>
            <a:ext cx="11893320" cy="1630683"/>
          </a:xfrm>
          <a:prstGeom prst="rect">
            <a:avLst/>
          </a:prstGeom>
        </p:spPr>
      </p:pic>
      <p:sp>
        <p:nvSpPr>
          <p:cNvPr id="2" name="Title Placeholder 1">
            <a:extLst>
              <a:ext uri="{FF2B5EF4-FFF2-40B4-BE49-F238E27FC236}">
                <a16:creationId xmlns:a16="http://schemas.microsoft.com/office/drawing/2014/main" id="{A52D6E93-3D36-4693-94CF-5E08B138DE51}"/>
              </a:ext>
            </a:extLst>
          </p:cNvPr>
          <p:cNvSpPr>
            <a:spLocks noGrp="1"/>
          </p:cNvSpPr>
          <p:nvPr>
            <p:ph type="title"/>
          </p:nvPr>
        </p:nvSpPr>
        <p:spPr>
          <a:xfrm>
            <a:off x="1256841" y="378896"/>
            <a:ext cx="10096959" cy="747579"/>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F8288CE7-0338-4DCA-9309-6257DC1AB2BD}"/>
              </a:ext>
            </a:extLst>
          </p:cNvPr>
          <p:cNvSpPr>
            <a:spLocks noGrp="1"/>
          </p:cNvSpPr>
          <p:nvPr>
            <p:ph type="body" idx="1"/>
          </p:nvPr>
        </p:nvSpPr>
        <p:spPr>
          <a:xfrm>
            <a:off x="146292" y="1430626"/>
            <a:ext cx="11890272" cy="4507465"/>
          </a:xfrm>
          <a:prstGeom prst="rect">
            <a:avLst/>
          </a:prstGeom>
        </p:spPr>
        <p:txBody>
          <a:bodyPr vert="horz" lIns="91440" tIns="45720" rIns="82296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C25DAC51-AACD-4066-8BD6-6F7BF018F00F}"/>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C0398713-19FC-43BC-8C7D-F7EE32024943}"/>
              </a:ext>
            </a:extLst>
          </p:cNvPr>
          <p:cNvSpPr>
            <a:spLocks noGrp="1"/>
          </p:cNvSpPr>
          <p:nvPr>
            <p:ph type="sldNum" sz="quarter" idx="4"/>
          </p:nvPr>
        </p:nvSpPr>
        <p:spPr>
          <a:xfrm>
            <a:off x="8687719" y="6257197"/>
            <a:ext cx="2743200" cy="365125"/>
          </a:xfrm>
          <a:prstGeom prst="rect">
            <a:avLst/>
          </a:prstGeom>
        </p:spPr>
        <p:txBody>
          <a:bodyPr vert="horz" lIns="91440" tIns="45720" rIns="91440" bIns="45720" rtlCol="0" anchor="ctr"/>
          <a:lstStyle>
            <a:lvl1pPr algn="r">
              <a:defRPr sz="1400">
                <a:solidFill>
                  <a:schemeClr val="bg1"/>
                </a:solidFill>
                <a:latin typeface="Palatino Linotype" panose="02040502050505030304" pitchFamily="18" charset="0"/>
              </a:defRPr>
            </a:lvl1pPr>
          </a:lstStyle>
          <a:p>
            <a:fld id="{A3D1C70C-36A2-44FC-A083-98959550CFF4}" type="slidenum">
              <a:rPr lang="en-US" smtClean="0"/>
              <a:pPr/>
              <a:t>‹#›</a:t>
            </a:fld>
            <a:endParaRPr lang="en-US" dirty="0"/>
          </a:p>
        </p:txBody>
      </p:sp>
    </p:spTree>
    <p:extLst>
      <p:ext uri="{BB962C8B-B14F-4D97-AF65-F5344CB8AC3E}">
        <p14:creationId xmlns:p14="http://schemas.microsoft.com/office/powerpoint/2010/main" val="2867155127"/>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Lst>
  <p:hf hdr="0" dt="0"/>
  <p:txStyles>
    <p:titleStyle>
      <a:lvl1pPr algn="l" defTabSz="914400" rtl="0" eaLnBrk="1" latinLnBrk="0" hangingPunct="1">
        <a:lnSpc>
          <a:spcPct val="90000"/>
        </a:lnSpc>
        <a:spcBef>
          <a:spcPct val="0"/>
        </a:spcBef>
        <a:buNone/>
        <a:defRPr sz="5000" b="1" kern="1200">
          <a:solidFill>
            <a:srgbClr val="6E2405"/>
          </a:solidFill>
          <a:latin typeface="Palatino Linotype" panose="02040502050505030304" pitchFamily="18" charset="0"/>
          <a:ea typeface="+mj-ea"/>
          <a:cs typeface="+mj-cs"/>
        </a:defRPr>
      </a:lvl1pPr>
    </p:titleStyle>
    <p:body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40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6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hyperlink" Target="https://view.officeapps.live.com/op/view.aspx?src=https%3A%2F%2Fwww.nj.gov%2Feducation%2Fequity%2Fcep%2Fdocs%2FCEPSchoolYears2025-2026Through2027-2028.docx&amp;wdOrigin=BROWSELINK" TargetMode="External"/><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https://view.officeapps.live.com/op/view.aspx?src=https%3A%2F%2Fwww.nj.gov%2Feducation%2Fequity%2Fcep%2Fdocs%2FCEPSchoolYears2025-2026Through2027-2028.docx&amp;wdOrigin=BROWSELINK"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nj.gov/education/equity/cep/docs/2025-2026CEPStatementOfAssurance_For3-yearPlan.docx"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0.png"/><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view.officeapps.live.com/op/view.aspx?src=https%3A%2F%2Fwww.nj.gov%2Feducation%2Fequity%2Fcep%2Fdocs%2FCEPSchoolYears2025-2026Through2027-2028.docx&amp;wdOrigin=BROWSELINK" TargetMode="External"/><Relationship Id="rId2" Type="http://schemas.openxmlformats.org/officeDocument/2006/relationships/hyperlink" Target="https://www.nj.gov/education/equity/cep/docs/2025-2026CEPStatementOfAssurance_For3-yearPlan.docx"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www.nj.gov/education/equity/cep/docs/2025-2026CEPStatementOfAssurance_For3-yearPlan.docx" TargetMode="External"/><Relationship Id="rId2" Type="http://schemas.openxmlformats.org/officeDocument/2006/relationships/hyperlink" Target="https://www.state.nj.us/education/counties/" TargetMode="Externa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www.ed.gov/laws-and-policy/civil-rights-laws" TargetMode="External"/><Relationship Id="rId2" Type="http://schemas.openxmlformats.org/officeDocument/2006/relationships/hyperlink" Target="http://www.state.nj.us/lps/dcr/" TargetMode="Externa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hyperlink" Target="https://www.nj.gov/education/equity/index.shtml" TargetMode="External"/><Relationship Id="rId4" Type="http://schemas.openxmlformats.org/officeDocument/2006/relationships/hyperlink" Target="http://www.usccr.gov/"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hyperlink" Target="nj.gov/education" TargetMode="External"/><Relationship Id="rId1" Type="http://schemas.openxmlformats.org/officeDocument/2006/relationships/slideLayout" Target="../slideLayouts/slideLayout2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nj.gov/education/code/current/title6a/chap7.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ed.gov/media/document/frequently-asked-questions-about-racial-preferences-and-stereotypes-under-title-vi-of-civil-rights-act-109530.pdf" TargetMode="External"/><Relationship Id="rId2" Type="http://schemas.openxmlformats.org/officeDocument/2006/relationships/hyperlink" Target="https://www.ed.gov/media/document/dear-colleague-letter-sffa-v-harvard-109506.pdf"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hyperlink" Target="https://www.nj.gov/education/broadcasts/2025/jan/22/SubmissionofNewThreeYearComprehensiveEquityPlansforSchoolYears20252026through20272028.pdf" TargetMode="External"/><Relationship Id="rId2" Type="http://schemas.openxmlformats.org/officeDocument/2006/relationships/hyperlink" Target="https://www.nj.gov/education/about/counties/"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hyperlink" Target="https://view.officeapps.live.com/op/view.aspx?src=https%3A%2F%2Fwww.nj.gov%2Feducation%2Fequity%2Fcep%2Fdocs%2FCEPSchoolYears2025-2026Through2027-2028.docx&amp;wdOrigin=BROWSELINK" TargetMode="External"/><Relationship Id="rId2" Type="http://schemas.openxmlformats.org/officeDocument/2006/relationships/hyperlink" Target="https://www.nj.gov/education/about/counties/" TargetMode="Externa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hyperlink" Target="https://view.officeapps.live.com/op/view.aspx?src=https%3A%2F%2Fwww.nj.gov%2Feducation%2Fequity%2Fcep%2Fdocs%2F2025-2026CEPStatementOfAssurance_For3-yearPlan.docx&amp;wdOrigin=BROWSELINK"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view.officeapps.live.com/op/view.aspx?src=https%3A%2F%2Fwww.nj.gov%2Feducation%2Fequity%2Fcep%2Fdocs%2FCEPSchoolYears2025-2026Through2027-2028.docx&amp;wdOrigin=BROWSELINK" TargetMode="Externa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view.officeapps.live.com/op/view.aspx?src=https%3A%2F%2Fwww.nj.gov%2Feducation%2Fequity%2Fcep%2Fdocs%2FCEPSchoolYears2025-2026Through2027-2028.docx&amp;wdOrigin=BROWSELINK"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57FFF-0053-4747-B34E-976807CC35AB}"/>
              </a:ext>
            </a:extLst>
          </p:cNvPr>
          <p:cNvSpPr>
            <a:spLocks noGrp="1"/>
          </p:cNvSpPr>
          <p:nvPr>
            <p:ph type="ctrTitle"/>
          </p:nvPr>
        </p:nvSpPr>
        <p:spPr>
          <a:xfrm>
            <a:off x="255639" y="2757551"/>
            <a:ext cx="12191999" cy="593419"/>
          </a:xfrm>
          <a:prstGeom prst="rect">
            <a:avLst/>
          </a:prstGeom>
        </p:spPr>
        <p:txBody>
          <a:bodyPr/>
          <a:lstStyle/>
          <a:p>
            <a:br>
              <a:rPr lang="en-US" sz="4400" dirty="0"/>
            </a:br>
            <a:r>
              <a:rPr lang="en-US" sz="3200" dirty="0"/>
              <a:t>for School Years 2025-26 through 2027-28</a:t>
            </a:r>
          </a:p>
        </p:txBody>
      </p:sp>
      <p:sp>
        <p:nvSpPr>
          <p:cNvPr id="5" name="Subtitle 4">
            <a:extLst>
              <a:ext uri="{FF2B5EF4-FFF2-40B4-BE49-F238E27FC236}">
                <a16:creationId xmlns:a16="http://schemas.microsoft.com/office/drawing/2014/main" id="{012D5881-96EC-447F-A717-A35057F07353}"/>
              </a:ext>
            </a:extLst>
          </p:cNvPr>
          <p:cNvSpPr>
            <a:spLocks noGrp="1"/>
          </p:cNvSpPr>
          <p:nvPr>
            <p:ph type="subTitle" idx="1"/>
          </p:nvPr>
        </p:nvSpPr>
        <p:spPr>
          <a:xfrm>
            <a:off x="104776" y="3871964"/>
            <a:ext cx="12191998" cy="768098"/>
          </a:xfrm>
        </p:spPr>
        <p:txBody>
          <a:bodyPr>
            <a:normAutofit/>
          </a:bodyPr>
          <a:lstStyle/>
          <a:p>
            <a:r>
              <a:rPr lang="en-US" b="1" dirty="0"/>
              <a:t>Division of Field Support and Services    </a:t>
            </a:r>
          </a:p>
          <a:p>
            <a:pPr>
              <a:lnSpc>
                <a:spcPct val="100000"/>
              </a:lnSpc>
              <a:spcBef>
                <a:spcPts val="0"/>
              </a:spcBef>
              <a:spcAft>
                <a:spcPts val="0"/>
              </a:spcAft>
            </a:pPr>
            <a:endParaRPr lang="en-US" dirty="0"/>
          </a:p>
        </p:txBody>
      </p:sp>
      <p:pic>
        <p:nvPicPr>
          <p:cNvPr id="6" name="Picture 5" descr="Logo: State of New Jersey, Department of Education.">
            <a:extLst>
              <a:ext uri="{FF2B5EF4-FFF2-40B4-BE49-F238E27FC236}">
                <a16:creationId xmlns:a16="http://schemas.microsoft.com/office/drawing/2014/main" id="{0021F1E6-2135-4F4E-9EA0-EBD236B615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639" y="6089902"/>
            <a:ext cx="11890272" cy="768098"/>
          </a:xfrm>
          <a:prstGeom prst="rect">
            <a:avLst/>
          </a:prstGeom>
        </p:spPr>
      </p:pic>
      <p:sp>
        <p:nvSpPr>
          <p:cNvPr id="9" name="Subtitle 4">
            <a:extLst>
              <a:ext uri="{FF2B5EF4-FFF2-40B4-BE49-F238E27FC236}">
                <a16:creationId xmlns:a16="http://schemas.microsoft.com/office/drawing/2014/main" id="{2CB644C0-957B-B7C0-35C6-07DA02BD4F4B}"/>
              </a:ext>
            </a:extLst>
          </p:cNvPr>
          <p:cNvSpPr txBox="1">
            <a:spLocks/>
          </p:cNvSpPr>
          <p:nvPr/>
        </p:nvSpPr>
        <p:spPr>
          <a:xfrm>
            <a:off x="0" y="5708309"/>
            <a:ext cx="12191998" cy="768098"/>
          </a:xfrm>
          <a:prstGeom prst="rect">
            <a:avLst/>
          </a:prstGeom>
        </p:spPr>
        <p:txBody>
          <a:bodyPr vert="horz" lIns="91440" tIns="45720" rIns="91440" bIns="45720" rtlCol="0">
            <a:normAutofit/>
          </a:bodyPr>
          <a:lstStyle>
            <a:lvl1pPr marL="0" indent="0" algn="ctr" defTabSz="914400" rtl="0" eaLnBrk="1" latinLnBrk="0" hangingPunct="1">
              <a:lnSpc>
                <a:spcPct val="108000"/>
              </a:lnSpc>
              <a:spcBef>
                <a:spcPts val="1000"/>
              </a:spcBef>
              <a:spcAft>
                <a:spcPts val="1400"/>
              </a:spcAft>
              <a:buFont typeface="Arial" panose="020B0604020202020204" pitchFamily="34" charset="0"/>
              <a:buNone/>
              <a:defRPr sz="2800" kern="1200">
                <a:solidFill>
                  <a:schemeClr val="tx1"/>
                </a:solidFill>
                <a:latin typeface="Palatino Linotype" panose="02040502050505030304" pitchFamily="18" charset="0"/>
                <a:ea typeface="+mn-ea"/>
                <a:cs typeface="+mn-cs"/>
              </a:defRPr>
            </a:lvl1pPr>
            <a:lvl2pPr marL="342892" indent="0" algn="ctr" defTabSz="914400" rtl="0" eaLnBrk="1" latinLnBrk="0" hangingPunct="1">
              <a:lnSpc>
                <a:spcPct val="108000"/>
              </a:lnSpc>
              <a:spcBef>
                <a:spcPts val="500"/>
              </a:spcBef>
              <a:spcAft>
                <a:spcPts val="1400"/>
              </a:spcAft>
              <a:buFont typeface="Arial" panose="020B0604020202020204" pitchFamily="34" charset="0"/>
              <a:buNone/>
              <a:defRPr sz="1500" kern="1200">
                <a:solidFill>
                  <a:schemeClr val="tx1"/>
                </a:solidFill>
                <a:latin typeface="Palatino Linotype" panose="02040502050505030304" pitchFamily="18" charset="0"/>
                <a:ea typeface="+mn-ea"/>
                <a:cs typeface="+mn-cs"/>
              </a:defRPr>
            </a:lvl2pPr>
            <a:lvl3pPr marL="685783" indent="0" algn="ctr" defTabSz="914400" rtl="0" eaLnBrk="1" latinLnBrk="0" hangingPunct="1">
              <a:lnSpc>
                <a:spcPct val="108000"/>
              </a:lnSpc>
              <a:spcBef>
                <a:spcPts val="500"/>
              </a:spcBef>
              <a:spcAft>
                <a:spcPts val="1400"/>
              </a:spcAft>
              <a:buFont typeface="Arial" panose="020B0604020202020204" pitchFamily="34" charset="0"/>
              <a:buNone/>
              <a:defRPr sz="1350" kern="1200">
                <a:solidFill>
                  <a:schemeClr val="tx1"/>
                </a:solidFill>
                <a:latin typeface="Palatino Linotype" panose="02040502050505030304" pitchFamily="18" charset="0"/>
                <a:ea typeface="+mn-ea"/>
                <a:cs typeface="+mn-cs"/>
              </a:defRPr>
            </a:lvl3pPr>
            <a:lvl4pPr marL="1028675" indent="0" algn="ctr" defTabSz="914400" rtl="0" eaLnBrk="1" latinLnBrk="0" hangingPunct="1">
              <a:lnSpc>
                <a:spcPct val="108000"/>
              </a:lnSpc>
              <a:spcBef>
                <a:spcPts val="500"/>
              </a:spcBef>
              <a:spcAft>
                <a:spcPts val="1400"/>
              </a:spcAft>
              <a:buFont typeface="Arial" panose="020B0604020202020204" pitchFamily="34" charset="0"/>
              <a:buNone/>
              <a:defRPr sz="1200" kern="1200">
                <a:solidFill>
                  <a:schemeClr val="tx1"/>
                </a:solidFill>
                <a:latin typeface="Palatino Linotype" panose="02040502050505030304" pitchFamily="18" charset="0"/>
                <a:ea typeface="+mn-ea"/>
                <a:cs typeface="+mn-cs"/>
              </a:defRPr>
            </a:lvl4pPr>
            <a:lvl5pPr marL="1371566" indent="0" algn="ctr" defTabSz="914400" rtl="0" eaLnBrk="1" latinLnBrk="0" hangingPunct="1">
              <a:lnSpc>
                <a:spcPct val="108000"/>
              </a:lnSpc>
              <a:spcBef>
                <a:spcPts val="500"/>
              </a:spcBef>
              <a:spcAft>
                <a:spcPts val="1400"/>
              </a:spcAft>
              <a:buFont typeface="Arial" panose="020B0604020202020204" pitchFamily="34" charset="0"/>
              <a:buNone/>
              <a:defRPr sz="1200" kern="1200">
                <a:solidFill>
                  <a:schemeClr val="tx1"/>
                </a:solidFill>
                <a:latin typeface="Palatino Linotype" panose="02040502050505030304" pitchFamily="18" charset="0"/>
                <a:ea typeface="+mn-ea"/>
                <a:cs typeface="+mn-cs"/>
              </a:defRPr>
            </a:lvl5pPr>
            <a:lvl6pPr marL="1714457"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2057348"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240024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2743132"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marL="0" marR="0" lvl="0" indent="0" algn="ctr" defTabSz="914400" rtl="0" eaLnBrk="1" fontAlgn="auto" latinLnBrk="0" hangingPunct="1">
              <a:lnSpc>
                <a:spcPct val="108000"/>
              </a:lnSpc>
              <a:spcBef>
                <a:spcPts val="1000"/>
              </a:spcBef>
              <a:spcAft>
                <a:spcPts val="140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990000"/>
                </a:solidFill>
                <a:effectLst/>
                <a:uLnTx/>
                <a:uFillTx/>
                <a:latin typeface="Palatino Linotype" panose="02040502050505030304" pitchFamily="18" charset="0"/>
                <a:ea typeface="+mn-ea"/>
                <a:cs typeface="+mn-cs"/>
              </a:rPr>
              <a:t>Deadline:  June 23, 2025 </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
        <p:nvSpPr>
          <p:cNvPr id="4" name="TextBox 3">
            <a:extLst>
              <a:ext uri="{FF2B5EF4-FFF2-40B4-BE49-F238E27FC236}">
                <a16:creationId xmlns:a16="http://schemas.microsoft.com/office/drawing/2014/main" id="{45C4CCED-33EF-19CB-D31C-E37312E70CB4}"/>
              </a:ext>
            </a:extLst>
          </p:cNvPr>
          <p:cNvSpPr txBox="1"/>
          <p:nvPr/>
        </p:nvSpPr>
        <p:spPr>
          <a:xfrm>
            <a:off x="-354982" y="2034276"/>
            <a:ext cx="12901961"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6E2405"/>
                </a:solidFill>
                <a:effectLst/>
                <a:uLnTx/>
                <a:uFillTx/>
                <a:latin typeface="Palatino Linotype"/>
                <a:ea typeface="+mn-ea"/>
                <a:cs typeface="+mn-cs"/>
              </a:rPr>
              <a:t>Comprehensive Equity Plan Overview </a:t>
            </a:r>
          </a:p>
        </p:txBody>
      </p:sp>
    </p:spTree>
    <p:extLst>
      <p:ext uri="{BB962C8B-B14F-4D97-AF65-F5344CB8AC3E}">
        <p14:creationId xmlns:p14="http://schemas.microsoft.com/office/powerpoint/2010/main" val="1869916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DB8DC71-ACE5-EC94-D577-CF163F56E36B}"/>
              </a:ext>
            </a:extLst>
          </p:cNvPr>
          <p:cNvSpPr>
            <a:spLocks noGrp="1"/>
          </p:cNvSpPr>
          <p:nvPr>
            <p:ph type="title"/>
          </p:nvPr>
        </p:nvSpPr>
        <p:spPr>
          <a:xfrm>
            <a:off x="1256841" y="271595"/>
            <a:ext cx="10096959" cy="747579"/>
          </a:xfrm>
        </p:spPr>
        <p:txBody>
          <a:bodyPr vert="horz" lIns="91440" tIns="45720" rIns="91440" bIns="45720" rtlCol="0" anchor="ctr">
            <a:normAutofit/>
          </a:bodyPr>
          <a:lstStyle/>
          <a:p>
            <a:r>
              <a:rPr kumimoji="0" lang="en-US" sz="3200" b="1" i="0" u="none" strike="noStrike" kern="1200" cap="none" spc="0" normalizeH="0" baseline="0" noProof="0" dirty="0">
                <a:ln>
                  <a:noFill/>
                </a:ln>
                <a:effectLst/>
                <a:uLnTx/>
                <a:uFillTx/>
                <a:latin typeface="Palatino Linotype" panose="02040502050505030304" pitchFamily="18" charset="0"/>
                <a:ea typeface="+mj-ea"/>
                <a:cs typeface="+mj-cs"/>
              </a:rPr>
              <a:t>Instructions for Completion of the CEP (4 of 8) </a:t>
            </a:r>
            <a:endParaRPr lang="en-US" sz="3200" b="1" kern="1200" dirty="0">
              <a:latin typeface="Palatino Linotype" panose="02040502050505030304" pitchFamily="18" charset="0"/>
              <a:ea typeface="+mj-ea"/>
              <a:cs typeface="+mj-cs"/>
            </a:endParaRPr>
          </a:p>
        </p:txBody>
      </p:sp>
      <p:pic>
        <p:nvPicPr>
          <p:cNvPr id="12" name="Picture 11" descr="Close-up of the eraser end of several pencils.">
            <a:extLst>
              <a:ext uri="{FF2B5EF4-FFF2-40B4-BE49-F238E27FC236}">
                <a16:creationId xmlns:a16="http://schemas.microsoft.com/office/drawing/2014/main" id="{95C30B07-8D81-05F7-F9AC-951A60B98F52}"/>
              </a:ext>
            </a:extLst>
          </p:cNvPr>
          <p:cNvPicPr>
            <a:picLocks noChangeAspect="1"/>
          </p:cNvPicPr>
          <p:nvPr/>
        </p:nvPicPr>
        <p:blipFill>
          <a:blip r:embed="rId2"/>
          <a:srcRect l="6309" r="20614" b="-2"/>
          <a:stretch/>
        </p:blipFill>
        <p:spPr>
          <a:xfrm>
            <a:off x="7545184" y="1874054"/>
            <a:ext cx="4353765" cy="3351311"/>
          </a:xfrm>
          <a:prstGeom prst="rect">
            <a:avLst/>
          </a:prstGeom>
          <a:noFill/>
        </p:spPr>
      </p:pic>
      <p:sp>
        <p:nvSpPr>
          <p:cNvPr id="5" name="Slide Number Placeholder 4">
            <a:extLst>
              <a:ext uri="{FF2B5EF4-FFF2-40B4-BE49-F238E27FC236}">
                <a16:creationId xmlns:a16="http://schemas.microsoft.com/office/drawing/2014/main" id="{E773EC25-E68E-693B-5BD5-C2DD10A8CA8B}"/>
              </a:ext>
            </a:extLst>
          </p:cNvPr>
          <p:cNvSpPr>
            <a:spLocks noGrp="1"/>
          </p:cNvSpPr>
          <p:nvPr>
            <p:ph type="sldNum" sz="quarter" idx="12"/>
          </p:nvPr>
        </p:nvSpPr>
        <p:spPr>
          <a:xfrm>
            <a:off x="8687719" y="6257197"/>
            <a:ext cx="2743200" cy="365125"/>
          </a:xfrm>
        </p:spPr>
        <p:txBody>
          <a:bodyPr vert="horz" lIns="91440" tIns="45720" rIns="91440" bIns="45720" rtlCol="0" anchor="ctr">
            <a:normAutofit/>
          </a:bodyPr>
          <a:lstStyle/>
          <a:p>
            <a:pPr>
              <a:spcAft>
                <a:spcPts val="600"/>
              </a:spcAft>
            </a:pPr>
            <a:fld id="{A3D1C70C-36A2-44FC-A083-98959550CFF4}" type="slidenum">
              <a:rPr lang="en-US" smtClean="0"/>
              <a:pPr>
                <a:spcAft>
                  <a:spcPts val="600"/>
                </a:spcAft>
              </a:pPr>
              <a:t>10</a:t>
            </a:fld>
            <a:endParaRPr lang="en-US"/>
          </a:p>
        </p:txBody>
      </p:sp>
      <p:sp>
        <p:nvSpPr>
          <p:cNvPr id="13" name="TextBox 12">
            <a:extLst>
              <a:ext uri="{FF2B5EF4-FFF2-40B4-BE49-F238E27FC236}">
                <a16:creationId xmlns:a16="http://schemas.microsoft.com/office/drawing/2014/main" id="{43890FE4-6FCD-8908-8448-2F3EE1EF8B35}"/>
              </a:ext>
            </a:extLst>
          </p:cNvPr>
          <p:cNvSpPr txBox="1"/>
          <p:nvPr/>
        </p:nvSpPr>
        <p:spPr>
          <a:xfrm>
            <a:off x="172188" y="1019174"/>
            <a:ext cx="7930497" cy="830997"/>
          </a:xfrm>
          <a:prstGeom prst="rect">
            <a:avLst/>
          </a:prstGeom>
          <a:noFill/>
        </p:spPr>
        <p:txBody>
          <a:bodyPr wrap="square">
            <a:spAutoFit/>
          </a:bodyPr>
          <a:lstStyle/>
          <a:p>
            <a:r>
              <a:rPr lang="en-US" sz="2400" b="1" dirty="0">
                <a:solidFill>
                  <a:srgbClr val="800000"/>
                </a:solidFill>
              </a:rPr>
              <a:t>Step 3: Complete the CEP Needs Assessment </a:t>
            </a:r>
            <a:r>
              <a:rPr lang="en-US" sz="2400" b="1" dirty="0">
                <a:solidFill>
                  <a:srgbClr val="800000"/>
                </a:solidFill>
                <a:hlinkClick r:id="rId3"/>
              </a:rPr>
              <a:t>(Appendix B) </a:t>
            </a:r>
            <a:endParaRPr lang="en-US" sz="2400" dirty="0"/>
          </a:p>
        </p:txBody>
      </p:sp>
      <p:sp>
        <p:nvSpPr>
          <p:cNvPr id="14" name="TextBox 13">
            <a:extLst>
              <a:ext uri="{FF2B5EF4-FFF2-40B4-BE49-F238E27FC236}">
                <a16:creationId xmlns:a16="http://schemas.microsoft.com/office/drawing/2014/main" id="{57B857A5-2DC3-5566-9842-47DAC27ABD09}"/>
              </a:ext>
            </a:extLst>
          </p:cNvPr>
          <p:cNvSpPr txBox="1"/>
          <p:nvPr/>
        </p:nvSpPr>
        <p:spPr>
          <a:xfrm>
            <a:off x="293051" y="1874054"/>
            <a:ext cx="7164330" cy="3354765"/>
          </a:xfrm>
          <a:prstGeom prst="rect">
            <a:avLst/>
          </a:prstGeom>
          <a:noFill/>
        </p:spPr>
        <p:txBody>
          <a:bodyPr wrap="square">
            <a:spAutoFit/>
          </a:bodyPr>
          <a:lstStyle/>
          <a:p>
            <a:pPr algn="l"/>
            <a:r>
              <a:rPr lang="en-US" sz="1600" i="0" dirty="0">
                <a:solidFill>
                  <a:srgbClr val="000000"/>
                </a:solidFill>
                <a:effectLst/>
                <a:latin typeface="+mj-lt"/>
              </a:rPr>
              <a:t>The school district, charter school or renaissance school project needs assessment contains three sections:</a:t>
            </a:r>
          </a:p>
          <a:p>
            <a:pPr algn="l"/>
            <a:r>
              <a:rPr lang="en-US" sz="1400" b="0" i="0" dirty="0">
                <a:solidFill>
                  <a:srgbClr val="000000"/>
                </a:solidFill>
                <a:effectLst/>
                <a:latin typeface="+mj-lt"/>
              </a:rPr>
              <a:t>	</a:t>
            </a:r>
          </a:p>
          <a:p>
            <a:pPr marL="857250" lvl="1" indent="-400050">
              <a:buFont typeface="+mj-lt"/>
              <a:buAutoNum type="romanUcPeriod"/>
            </a:pPr>
            <a:r>
              <a:rPr lang="en-US" sz="1500" b="1" i="0" dirty="0">
                <a:solidFill>
                  <a:srgbClr val="000000"/>
                </a:solidFill>
                <a:effectLst/>
                <a:latin typeface="+mj-lt"/>
              </a:rPr>
              <a:t>Board Responsibility </a:t>
            </a:r>
            <a:r>
              <a:rPr lang="en-US" sz="1500" b="0" i="0" dirty="0">
                <a:solidFill>
                  <a:srgbClr val="000000"/>
                </a:solidFill>
                <a:effectLst/>
                <a:latin typeface="+mj-lt"/>
              </a:rPr>
              <a:t>— This section sets forth the types of policies and resolutions that the Board must adopt (create if nonexistent, revise if existing but deficient) in order to comply with applicable law. This section outlines specific areas that must be addressed in these policies and resolutions.</a:t>
            </a:r>
          </a:p>
          <a:p>
            <a:pPr marL="857250" lvl="1" indent="-400050">
              <a:buFont typeface="+mj-lt"/>
              <a:buAutoNum type="romanUcPeriod"/>
            </a:pPr>
            <a:endParaRPr lang="en-US" sz="800" dirty="0">
              <a:solidFill>
                <a:srgbClr val="000000"/>
              </a:solidFill>
              <a:latin typeface="+mj-lt"/>
            </a:endParaRPr>
          </a:p>
          <a:p>
            <a:pPr marL="857250" lvl="1" indent="-400050">
              <a:buFont typeface="+mj-lt"/>
              <a:buAutoNum type="romanUcPeriod"/>
            </a:pPr>
            <a:r>
              <a:rPr lang="en-US" sz="1500" b="1" i="0" dirty="0">
                <a:solidFill>
                  <a:srgbClr val="000000"/>
                </a:solidFill>
                <a:effectLst/>
                <a:latin typeface="+mj-lt"/>
              </a:rPr>
              <a:t>Staff Development </a:t>
            </a:r>
            <a:r>
              <a:rPr lang="en-US" sz="1500" b="0" i="0" dirty="0">
                <a:solidFill>
                  <a:srgbClr val="000000"/>
                </a:solidFill>
                <a:effectLst/>
                <a:latin typeface="+mj-lt"/>
              </a:rPr>
              <a:t>— Staff development and training on equity matters is required annually for all staff, certificated and non-certificated.</a:t>
            </a:r>
          </a:p>
          <a:p>
            <a:pPr marL="857250" lvl="1" indent="-400050">
              <a:buFont typeface="+mj-lt"/>
              <a:buAutoNum type="romanUcPeriod"/>
            </a:pPr>
            <a:endParaRPr lang="en-US" sz="800" dirty="0">
              <a:solidFill>
                <a:srgbClr val="000000"/>
              </a:solidFill>
              <a:latin typeface="+mj-lt"/>
            </a:endParaRPr>
          </a:p>
          <a:p>
            <a:pPr marL="857250" lvl="1" indent="-400050">
              <a:buFont typeface="+mj-lt"/>
              <a:buAutoNum type="romanUcPeriod"/>
            </a:pPr>
            <a:r>
              <a:rPr lang="en-US" sz="1500" b="1" i="0" dirty="0">
                <a:solidFill>
                  <a:srgbClr val="000000"/>
                </a:solidFill>
                <a:effectLst/>
                <a:latin typeface="+mj-lt"/>
              </a:rPr>
              <a:t>School and Classroom Practices </a:t>
            </a:r>
            <a:r>
              <a:rPr lang="en-US" sz="1500" b="0" i="0" dirty="0">
                <a:solidFill>
                  <a:srgbClr val="000000"/>
                </a:solidFill>
                <a:effectLst/>
                <a:latin typeface="+mj-lt"/>
              </a:rPr>
              <a:t>— This section sets forth the equity requirements for four categories: curriculum, student access, guidance, and physical education/athletics.</a:t>
            </a:r>
          </a:p>
        </p:txBody>
      </p:sp>
      <p:sp>
        <p:nvSpPr>
          <p:cNvPr id="16" name="TextBox 15">
            <a:extLst>
              <a:ext uri="{FF2B5EF4-FFF2-40B4-BE49-F238E27FC236}">
                <a16:creationId xmlns:a16="http://schemas.microsoft.com/office/drawing/2014/main" id="{CDE8CB91-BD97-3A9F-699B-AB84FFE7878E}"/>
              </a:ext>
            </a:extLst>
          </p:cNvPr>
          <p:cNvSpPr txBox="1"/>
          <p:nvPr/>
        </p:nvSpPr>
        <p:spPr>
          <a:xfrm>
            <a:off x="172188" y="5557025"/>
            <a:ext cx="11847623" cy="523220"/>
          </a:xfrm>
          <a:prstGeom prst="rect">
            <a:avLst/>
          </a:prstGeom>
          <a:noFill/>
        </p:spPr>
        <p:txBody>
          <a:bodyPr wrap="square">
            <a:spAutoFit/>
          </a:bodyPr>
          <a:lstStyle/>
          <a:p>
            <a:r>
              <a:rPr lang="en-US" sz="1400" b="1" i="1" dirty="0">
                <a:solidFill>
                  <a:srgbClr val="000000"/>
                </a:solidFill>
                <a:effectLst/>
                <a:latin typeface="Times New Roman" panose="02020603050405020304" pitchFamily="18" charset="0"/>
              </a:rPr>
              <a:t>Note</a:t>
            </a:r>
            <a:r>
              <a:rPr lang="en-US" sz="1400" b="0" i="1" dirty="0">
                <a:solidFill>
                  <a:srgbClr val="000000"/>
                </a:solidFill>
                <a:effectLst/>
                <a:latin typeface="Times New Roman" panose="02020603050405020304" pitchFamily="18" charset="0"/>
              </a:rPr>
              <a:t>: At the beginning of each section of the needs assessment, the laws and codes that specifically apply to the section have been provided for your convenience. The Department encourages the AAT preparing the CEP to refer to these sources of legal authority and become acquainted with the mandates they contain.</a:t>
            </a:r>
            <a:endParaRPr lang="en-US" sz="1400" i="1" dirty="0"/>
          </a:p>
        </p:txBody>
      </p:sp>
    </p:spTree>
    <p:extLst>
      <p:ext uri="{BB962C8B-B14F-4D97-AF65-F5344CB8AC3E}">
        <p14:creationId xmlns:p14="http://schemas.microsoft.com/office/powerpoint/2010/main" val="3738721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652DF0-144D-A236-09FD-63CB81EB682C}"/>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DD84F0DF-E642-E304-4FAC-2DE3389A576A}"/>
              </a:ext>
            </a:extLst>
          </p:cNvPr>
          <p:cNvSpPr>
            <a:spLocks noGrp="1"/>
          </p:cNvSpPr>
          <p:nvPr>
            <p:ph type="title"/>
          </p:nvPr>
        </p:nvSpPr>
        <p:spPr>
          <a:xfrm>
            <a:off x="1309153" y="297980"/>
            <a:ext cx="10096959" cy="747579"/>
          </a:xfrm>
        </p:spPr>
        <p:txBody>
          <a:bodyPr vert="horz" lIns="91440" tIns="45720" rIns="91440" bIns="45720" rtlCol="0" anchor="ctr">
            <a:normAutofit/>
          </a:bodyPr>
          <a:lstStyle/>
          <a:p>
            <a:r>
              <a:rPr kumimoji="0" lang="en-US" sz="3200" b="1" i="0" u="none" strike="noStrike" kern="1200" cap="none" spc="0" normalizeH="0" baseline="0" noProof="0" dirty="0">
                <a:ln>
                  <a:noFill/>
                </a:ln>
                <a:effectLst/>
                <a:uLnTx/>
                <a:uFillTx/>
                <a:latin typeface="Palatino Linotype" panose="02040502050505030304" pitchFamily="18" charset="0"/>
                <a:ea typeface="+mj-ea"/>
                <a:cs typeface="+mj-cs"/>
              </a:rPr>
              <a:t>Instructions for Completion of the CEP (5 of </a:t>
            </a:r>
            <a:r>
              <a:rPr lang="en-US" sz="3200" dirty="0"/>
              <a:t>8</a:t>
            </a:r>
            <a:r>
              <a:rPr kumimoji="0" lang="en-US" sz="3200" b="1" i="0" u="none" strike="noStrike" kern="1200" cap="none" spc="0" normalizeH="0" baseline="0" noProof="0" dirty="0">
                <a:ln>
                  <a:noFill/>
                </a:ln>
                <a:effectLst/>
                <a:uLnTx/>
                <a:uFillTx/>
                <a:latin typeface="Palatino Linotype" panose="02040502050505030304" pitchFamily="18" charset="0"/>
                <a:ea typeface="+mj-ea"/>
                <a:cs typeface="+mj-cs"/>
              </a:rPr>
              <a:t>) </a:t>
            </a:r>
            <a:endParaRPr lang="en-US" sz="3200" b="1" kern="1200" dirty="0">
              <a:latin typeface="Palatino Linotype" panose="02040502050505030304" pitchFamily="18" charset="0"/>
              <a:ea typeface="+mj-ea"/>
              <a:cs typeface="+mj-cs"/>
            </a:endParaRPr>
          </a:p>
        </p:txBody>
      </p:sp>
      <p:sp>
        <p:nvSpPr>
          <p:cNvPr id="5" name="Slide Number Placeholder 4">
            <a:extLst>
              <a:ext uri="{FF2B5EF4-FFF2-40B4-BE49-F238E27FC236}">
                <a16:creationId xmlns:a16="http://schemas.microsoft.com/office/drawing/2014/main" id="{A415C0A1-EB07-B76E-3A0A-692D04E3B9AB}"/>
              </a:ext>
            </a:extLst>
          </p:cNvPr>
          <p:cNvSpPr>
            <a:spLocks noGrp="1"/>
          </p:cNvSpPr>
          <p:nvPr>
            <p:ph type="sldNum" sz="quarter" idx="12"/>
          </p:nvPr>
        </p:nvSpPr>
        <p:spPr>
          <a:xfrm>
            <a:off x="8687719" y="6257197"/>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11</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sp>
        <p:nvSpPr>
          <p:cNvPr id="4" name="TextBox 3">
            <a:extLst>
              <a:ext uri="{FF2B5EF4-FFF2-40B4-BE49-F238E27FC236}">
                <a16:creationId xmlns:a16="http://schemas.microsoft.com/office/drawing/2014/main" id="{B8250A33-99BB-6915-F7DC-B6BC95B1B6EF}"/>
              </a:ext>
            </a:extLst>
          </p:cNvPr>
          <p:cNvSpPr txBox="1"/>
          <p:nvPr/>
        </p:nvSpPr>
        <p:spPr>
          <a:xfrm>
            <a:off x="206187" y="2824674"/>
            <a:ext cx="2481380" cy="461665"/>
          </a:xfrm>
          <a:prstGeom prst="rect">
            <a:avLst/>
          </a:prstGeom>
          <a:noFill/>
        </p:spPr>
        <p:txBody>
          <a:bodyPr wrap="square">
            <a:spAutoFit/>
          </a:bodyPr>
          <a:lstStyle/>
          <a:p>
            <a:r>
              <a:rPr lang="en-US" sz="2400" b="1" dirty="0">
                <a:solidFill>
                  <a:srgbClr val="800000"/>
                </a:solidFill>
              </a:rPr>
              <a:t>For each form… </a:t>
            </a:r>
            <a:endParaRPr lang="en-US" sz="2400" dirty="0"/>
          </a:p>
        </p:txBody>
      </p:sp>
      <p:graphicFrame>
        <p:nvGraphicFramePr>
          <p:cNvPr id="7" name="Diagram 6" descr="Step 4 list; text version on next slide&#10;">
            <a:extLst>
              <a:ext uri="{FF2B5EF4-FFF2-40B4-BE49-F238E27FC236}">
                <a16:creationId xmlns:a16="http://schemas.microsoft.com/office/drawing/2014/main" id="{94886109-59C5-B064-75A5-D554D5D8F7FB}"/>
              </a:ext>
            </a:extLst>
          </p:cNvPr>
          <p:cNvGraphicFramePr/>
          <p:nvPr>
            <p:extLst>
              <p:ext uri="{D42A27DB-BD31-4B8C-83A1-F6EECF244321}">
                <p14:modId xmlns:p14="http://schemas.microsoft.com/office/powerpoint/2010/main" val="3332552967"/>
              </p:ext>
            </p:extLst>
          </p:nvPr>
        </p:nvGraphicFramePr>
        <p:xfrm>
          <a:off x="206187" y="3083442"/>
          <a:ext cx="4461505" cy="33563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descr="A line of hanging light bulbs with one lit bulb at the end.">
            <a:extLst>
              <a:ext uri="{FF2B5EF4-FFF2-40B4-BE49-F238E27FC236}">
                <a16:creationId xmlns:a16="http://schemas.microsoft.com/office/drawing/2014/main" id="{E6B46771-3B4A-87A4-3426-3E80D389CFDB}"/>
              </a:ext>
            </a:extLst>
          </p:cNvPr>
          <p:cNvPicPr>
            <a:picLocks noChangeAspect="1"/>
          </p:cNvPicPr>
          <p:nvPr/>
        </p:nvPicPr>
        <p:blipFill>
          <a:blip r:embed="rId8"/>
          <a:stretch>
            <a:fillRect/>
          </a:stretch>
        </p:blipFill>
        <p:spPr>
          <a:xfrm>
            <a:off x="6904683" y="2824674"/>
            <a:ext cx="5081129" cy="2905703"/>
          </a:xfrm>
          <a:prstGeom prst="rect">
            <a:avLst/>
          </a:prstGeom>
        </p:spPr>
      </p:pic>
      <p:sp>
        <p:nvSpPr>
          <p:cNvPr id="10" name="TextBox 9">
            <a:extLst>
              <a:ext uri="{FF2B5EF4-FFF2-40B4-BE49-F238E27FC236}">
                <a16:creationId xmlns:a16="http://schemas.microsoft.com/office/drawing/2014/main" id="{926ED53C-2C9C-2764-207F-4E939F5D56B4}"/>
              </a:ext>
            </a:extLst>
          </p:cNvPr>
          <p:cNvSpPr txBox="1"/>
          <p:nvPr/>
        </p:nvSpPr>
        <p:spPr>
          <a:xfrm>
            <a:off x="163655" y="1045559"/>
            <a:ext cx="11085590" cy="17389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800000"/>
                </a:solidFill>
                <a:effectLst/>
                <a:uLnTx/>
                <a:uFillTx/>
                <a:latin typeface="Palatino Linotype"/>
                <a:ea typeface="+mn-ea"/>
                <a:cs typeface="+mn-cs"/>
              </a:rPr>
              <a:t>Step 4: Complete the CEP Corrective Action Forms, if applicable </a:t>
            </a:r>
            <a:r>
              <a:rPr kumimoji="0" lang="en-US" sz="2400" b="1" i="0" u="none" strike="noStrike" kern="1200" cap="none" spc="0" normalizeH="0" baseline="0" noProof="0" dirty="0">
                <a:ln>
                  <a:noFill/>
                </a:ln>
                <a:solidFill>
                  <a:srgbClr val="800000"/>
                </a:solidFill>
                <a:effectLst/>
                <a:uLnTx/>
                <a:uFillTx/>
                <a:latin typeface="Palatino Linotype"/>
                <a:hlinkClick r:id="rId9"/>
              </a:rPr>
              <a:t>(</a:t>
            </a:r>
            <a:r>
              <a:rPr lang="en-US" sz="2400" b="1" dirty="0">
                <a:solidFill>
                  <a:srgbClr val="800000"/>
                </a:solidFill>
                <a:latin typeface="Palatino Linotype"/>
                <a:hlinkClick r:id="rId9"/>
              </a:rPr>
              <a:t>Appendix C</a:t>
            </a:r>
            <a:r>
              <a:rPr kumimoji="0" lang="en-US" sz="2400" b="1" i="0" u="none" strike="noStrike" kern="1200" cap="none" spc="0" normalizeH="0" baseline="0" noProof="0" dirty="0">
                <a:ln>
                  <a:noFill/>
                </a:ln>
                <a:solidFill>
                  <a:srgbClr val="800000"/>
                </a:solidFill>
                <a:effectLst/>
                <a:uLnTx/>
                <a:uFillTx/>
                <a:latin typeface="Palatino Linotype"/>
                <a:hlinkClick r:id="rId9"/>
              </a:rPr>
              <a:t>) </a:t>
            </a:r>
            <a:endParaRPr kumimoji="0" lang="en-US" sz="2400" b="0" i="0" u="none" strike="noStrike" kern="1200" cap="none" spc="0" normalizeH="0" baseline="0" noProof="0" dirty="0">
              <a:ln>
                <a:noFill/>
              </a:ln>
              <a:solidFill>
                <a:prstClr val="black"/>
              </a:solidFill>
              <a:effectLst/>
              <a:uLnTx/>
              <a:uFillTx/>
              <a:latin typeface="Palatino Linotype"/>
              <a:ea typeface="+mn-ea"/>
              <a:cs typeface="+mn-cs"/>
            </a:endParaRPr>
          </a:p>
          <a:p>
            <a:endParaRPr lang="en-US" sz="1100" dirty="0"/>
          </a:p>
          <a:p>
            <a:r>
              <a:rPr lang="en-US" sz="1800" dirty="0"/>
              <a:t>After identifying items that were not compliant in Appendix B, improvement strategies covering the next three years must be developed for each identified item. For this purpose, forms specific to each assessment section are provided within the packet.  Ensure improvement strategies are specific, measurable, achievable, realistic and timebound. (S.M.A.R.T.) </a:t>
            </a:r>
            <a:endParaRPr lang="en-US" dirty="0"/>
          </a:p>
        </p:txBody>
      </p:sp>
    </p:spTree>
    <p:extLst>
      <p:ext uri="{BB962C8B-B14F-4D97-AF65-F5344CB8AC3E}">
        <p14:creationId xmlns:p14="http://schemas.microsoft.com/office/powerpoint/2010/main" val="2369584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75748-F747-ABC6-0253-A514CB336D39}"/>
              </a:ext>
            </a:extLst>
          </p:cNvPr>
          <p:cNvSpPr>
            <a:spLocks noGrp="1"/>
          </p:cNvSpPr>
          <p:nvPr>
            <p:ph type="title"/>
          </p:nvPr>
        </p:nvSpPr>
        <p:spPr>
          <a:xfrm>
            <a:off x="1305385" y="302353"/>
            <a:ext cx="10096959" cy="747579"/>
          </a:xfrm>
        </p:spPr>
        <p:txBody>
          <a:bodyPr/>
          <a:lstStyle/>
          <a:p>
            <a:r>
              <a:rPr kumimoji="0" lang="en-US" sz="3200" b="1" i="0" u="none" strike="noStrike" kern="1200" cap="none" spc="0" normalizeH="0" baseline="0" noProof="0" dirty="0">
                <a:ln>
                  <a:noFill/>
                </a:ln>
                <a:solidFill>
                  <a:srgbClr val="6E2405"/>
                </a:solidFill>
                <a:effectLst/>
                <a:uLnTx/>
                <a:uFillTx/>
                <a:latin typeface="Palatino Linotype" panose="02040502050505030304" pitchFamily="18" charset="0"/>
                <a:ea typeface="+mj-ea"/>
                <a:cs typeface="+mj-cs"/>
              </a:rPr>
              <a:t>Text Version: Slide 11 </a:t>
            </a:r>
            <a:endParaRPr lang="en-US" dirty="0"/>
          </a:p>
        </p:txBody>
      </p:sp>
      <p:sp>
        <p:nvSpPr>
          <p:cNvPr id="4" name="Content Placeholder 3">
            <a:extLst>
              <a:ext uri="{FF2B5EF4-FFF2-40B4-BE49-F238E27FC236}">
                <a16:creationId xmlns:a16="http://schemas.microsoft.com/office/drawing/2014/main" id="{DF4C1785-3977-BE5A-2837-1542EC7B0BD8}"/>
              </a:ext>
            </a:extLst>
          </p:cNvPr>
          <p:cNvSpPr>
            <a:spLocks noGrp="1"/>
          </p:cNvSpPr>
          <p:nvPr>
            <p:ph sz="half" idx="13"/>
          </p:nvPr>
        </p:nvSpPr>
        <p:spPr>
          <a:xfrm>
            <a:off x="342616" y="1487530"/>
            <a:ext cx="10298490" cy="4384351"/>
          </a:xfrm>
        </p:spPr>
        <p:txBody>
          <a:bodyPr/>
          <a:lstStyle/>
          <a:p>
            <a:pPr marL="0" indent="0">
              <a:lnSpc>
                <a:spcPct val="100000"/>
              </a:lnSpc>
              <a:spcBef>
                <a:spcPts val="600"/>
              </a:spcBef>
              <a:spcAft>
                <a:spcPts val="600"/>
              </a:spcAft>
              <a:buNone/>
            </a:pPr>
            <a:r>
              <a:rPr lang="en-US" sz="2400" b="1" dirty="0">
                <a:solidFill>
                  <a:srgbClr val="800000"/>
                </a:solidFill>
              </a:rPr>
              <a:t>For each form:</a:t>
            </a:r>
          </a:p>
          <a:p>
            <a:pPr>
              <a:lnSpc>
                <a:spcPct val="100000"/>
              </a:lnSpc>
              <a:spcBef>
                <a:spcPts val="600"/>
              </a:spcBef>
              <a:spcAft>
                <a:spcPts val="600"/>
              </a:spcAft>
            </a:pPr>
            <a:r>
              <a:rPr lang="en-US" sz="1800" b="1" dirty="0">
                <a:solidFill>
                  <a:srgbClr val="800000"/>
                </a:solidFill>
              </a:rPr>
              <a:t>Identify items that were not compliant</a:t>
            </a:r>
          </a:p>
          <a:p>
            <a:pPr>
              <a:lnSpc>
                <a:spcPct val="100000"/>
              </a:lnSpc>
              <a:spcBef>
                <a:spcPts val="600"/>
              </a:spcBef>
              <a:spcAft>
                <a:spcPts val="600"/>
              </a:spcAft>
            </a:pPr>
            <a:r>
              <a:rPr lang="en-US" sz="1800" b="1" dirty="0">
                <a:solidFill>
                  <a:srgbClr val="800000"/>
                </a:solidFill>
              </a:rPr>
              <a:t>Develop improvement strategies</a:t>
            </a:r>
          </a:p>
          <a:p>
            <a:pPr>
              <a:lnSpc>
                <a:spcPct val="100000"/>
              </a:lnSpc>
              <a:spcBef>
                <a:spcPts val="600"/>
              </a:spcBef>
              <a:spcAft>
                <a:spcPts val="600"/>
              </a:spcAft>
            </a:pPr>
            <a:r>
              <a:rPr lang="en-US" sz="1800" b="1" dirty="0">
                <a:solidFill>
                  <a:srgbClr val="800000"/>
                </a:solidFill>
              </a:rPr>
              <a:t>Assign staff responsible</a:t>
            </a:r>
          </a:p>
          <a:p>
            <a:pPr>
              <a:lnSpc>
                <a:spcPct val="100000"/>
              </a:lnSpc>
              <a:spcBef>
                <a:spcPts val="600"/>
              </a:spcBef>
              <a:spcAft>
                <a:spcPts val="600"/>
              </a:spcAft>
            </a:pPr>
            <a:r>
              <a:rPr lang="en-US" sz="1800" b="1" dirty="0">
                <a:solidFill>
                  <a:srgbClr val="800000"/>
                </a:solidFill>
              </a:rPr>
              <a:t>Plan the implementation timeline</a:t>
            </a:r>
          </a:p>
          <a:p>
            <a:pPr>
              <a:lnSpc>
                <a:spcPct val="100000"/>
              </a:lnSpc>
              <a:spcBef>
                <a:spcPts val="600"/>
              </a:spcBef>
              <a:spcAft>
                <a:spcPts val="600"/>
              </a:spcAft>
            </a:pPr>
            <a:r>
              <a:rPr lang="en-US" sz="1800" b="1" dirty="0">
                <a:solidFill>
                  <a:srgbClr val="800000"/>
                </a:solidFill>
              </a:rPr>
              <a:t>Provide evidence of completion</a:t>
            </a:r>
          </a:p>
          <a:p>
            <a:endParaRPr lang="en-US" dirty="0"/>
          </a:p>
          <a:p>
            <a:endParaRPr lang="en-US" dirty="0"/>
          </a:p>
          <a:p>
            <a:endParaRPr lang="en-US" dirty="0"/>
          </a:p>
        </p:txBody>
      </p:sp>
      <p:sp>
        <p:nvSpPr>
          <p:cNvPr id="6" name="Slide Number Placeholder 5">
            <a:extLst>
              <a:ext uri="{FF2B5EF4-FFF2-40B4-BE49-F238E27FC236}">
                <a16:creationId xmlns:a16="http://schemas.microsoft.com/office/drawing/2014/main" id="{10CE2CEA-AE9A-6034-C63E-0F7F49FDDFB2}"/>
              </a:ext>
            </a:extLst>
          </p:cNvPr>
          <p:cNvSpPr>
            <a:spLocks noGrp="1"/>
          </p:cNvSpPr>
          <p:nvPr>
            <p:ph type="sldNum" sz="quarter" idx="12"/>
          </p:nvPr>
        </p:nvSpPr>
        <p:spPr/>
        <p:txBody>
          <a:bodyPr/>
          <a:lstStyle/>
          <a:p>
            <a:fld id="{A3D1C70C-36A2-44FC-A083-98959550CFF4}" type="slidenum">
              <a:rPr lang="en-US" smtClean="0"/>
              <a:t>12</a:t>
            </a:fld>
            <a:endParaRPr lang="en-US"/>
          </a:p>
        </p:txBody>
      </p:sp>
    </p:spTree>
    <p:extLst>
      <p:ext uri="{BB962C8B-B14F-4D97-AF65-F5344CB8AC3E}">
        <p14:creationId xmlns:p14="http://schemas.microsoft.com/office/powerpoint/2010/main" val="2553307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AA6446C-86AA-4832-B95A-AB35259E10CF}"/>
              </a:ext>
            </a:extLst>
          </p:cNvPr>
          <p:cNvSpPr>
            <a:spLocks noGrp="1"/>
          </p:cNvSpPr>
          <p:nvPr>
            <p:ph type="sldNum" sz="quarter" idx="12"/>
          </p:nvPr>
        </p:nvSpPr>
        <p:spPr/>
        <p:txBody>
          <a:bodyPr/>
          <a:lstStyle/>
          <a:p>
            <a:fld id="{A3D1C70C-36A2-44FC-A083-98959550CFF4}" type="slidenum">
              <a:rPr lang="en-US" smtClean="0"/>
              <a:t>13</a:t>
            </a:fld>
            <a:endParaRPr lang="en-US"/>
          </a:p>
        </p:txBody>
      </p:sp>
      <p:sp>
        <p:nvSpPr>
          <p:cNvPr id="6" name="Title 1">
            <a:extLst>
              <a:ext uri="{FF2B5EF4-FFF2-40B4-BE49-F238E27FC236}">
                <a16:creationId xmlns:a16="http://schemas.microsoft.com/office/drawing/2014/main" id="{759A085B-3D93-F236-96F2-9CD27841436D}"/>
              </a:ext>
            </a:extLst>
          </p:cNvPr>
          <p:cNvSpPr>
            <a:spLocks noGrp="1"/>
          </p:cNvSpPr>
          <p:nvPr>
            <p:ph type="title"/>
          </p:nvPr>
        </p:nvSpPr>
        <p:spPr>
          <a:xfrm>
            <a:off x="1333960" y="294273"/>
            <a:ext cx="10096959" cy="747579"/>
          </a:xfrm>
        </p:spPr>
        <p:txBody>
          <a:bodyPr/>
          <a:lstStyle/>
          <a:p>
            <a:r>
              <a:rPr kumimoji="0" lang="en-US" sz="3200" b="1" i="0" u="none" strike="noStrike" kern="1200" cap="none" spc="0" normalizeH="0" baseline="0" noProof="0" dirty="0">
                <a:ln>
                  <a:noFill/>
                </a:ln>
                <a:solidFill>
                  <a:srgbClr val="6E2405"/>
                </a:solidFill>
                <a:effectLst/>
                <a:uLnTx/>
                <a:uFillTx/>
                <a:latin typeface="Palatino Linotype" panose="02040502050505030304" pitchFamily="18" charset="0"/>
                <a:ea typeface="+mj-ea"/>
                <a:cs typeface="+mj-cs"/>
              </a:rPr>
              <a:t>Instructions for Completion of the CEP (6 of 8 )  </a:t>
            </a:r>
            <a:endParaRPr lang="en-US" sz="3200" dirty="0"/>
          </a:p>
        </p:txBody>
      </p:sp>
      <p:sp>
        <p:nvSpPr>
          <p:cNvPr id="7" name="TextBox 6">
            <a:extLst>
              <a:ext uri="{FF2B5EF4-FFF2-40B4-BE49-F238E27FC236}">
                <a16:creationId xmlns:a16="http://schemas.microsoft.com/office/drawing/2014/main" id="{38C9E5FA-AC0F-FB0F-167F-E98797EB5712}"/>
              </a:ext>
            </a:extLst>
          </p:cNvPr>
          <p:cNvSpPr txBox="1"/>
          <p:nvPr/>
        </p:nvSpPr>
        <p:spPr>
          <a:xfrm>
            <a:off x="83718" y="1007581"/>
            <a:ext cx="6478447" cy="830997"/>
          </a:xfrm>
          <a:prstGeom prst="rect">
            <a:avLst/>
          </a:prstGeom>
          <a:noFill/>
        </p:spPr>
        <p:txBody>
          <a:bodyPr wrap="square">
            <a:spAutoFit/>
          </a:bodyPr>
          <a:lstStyle/>
          <a:p>
            <a:r>
              <a:rPr lang="en-US" sz="2400" b="1" dirty="0">
                <a:solidFill>
                  <a:srgbClr val="800000"/>
                </a:solidFill>
              </a:rPr>
              <a:t>Step 5: Complete the Statement of Assurance </a:t>
            </a:r>
            <a:r>
              <a:rPr lang="en-US" sz="2400" b="1" dirty="0">
                <a:solidFill>
                  <a:srgbClr val="800000"/>
                </a:solidFill>
                <a:hlinkClick r:id="rId2"/>
              </a:rPr>
              <a:t>(Appendix D)</a:t>
            </a:r>
            <a:endParaRPr lang="en-US" sz="2400" dirty="0"/>
          </a:p>
        </p:txBody>
      </p:sp>
      <p:sp>
        <p:nvSpPr>
          <p:cNvPr id="8" name="TextBox 7">
            <a:extLst>
              <a:ext uri="{FF2B5EF4-FFF2-40B4-BE49-F238E27FC236}">
                <a16:creationId xmlns:a16="http://schemas.microsoft.com/office/drawing/2014/main" id="{FE0FF145-AB4D-3D82-78EE-08A1749A6C51}"/>
              </a:ext>
            </a:extLst>
          </p:cNvPr>
          <p:cNvSpPr txBox="1"/>
          <p:nvPr/>
        </p:nvSpPr>
        <p:spPr>
          <a:xfrm>
            <a:off x="191295" y="1838578"/>
            <a:ext cx="6097424" cy="1508105"/>
          </a:xfrm>
          <a:prstGeom prst="rect">
            <a:avLst/>
          </a:prstGeom>
          <a:noFill/>
        </p:spPr>
        <p:txBody>
          <a:bodyPr wrap="square">
            <a:spAutoFit/>
          </a:bodyPr>
          <a:lstStyle/>
          <a:p>
            <a:pPr marL="285750" indent="-285750">
              <a:buFont typeface="Wingdings" panose="05000000000000000000" pitchFamily="2" charset="2"/>
              <a:buChar char="q"/>
            </a:pPr>
            <a:r>
              <a:rPr lang="en-US" sz="1400" dirty="0"/>
              <a:t>The Statement of Assurance is submitted with the Comprehensive Equity Plan to ensure district, charter school or renaissance school project compliance with statute and code. </a:t>
            </a:r>
          </a:p>
          <a:p>
            <a:pPr marL="285750" indent="-285750">
              <a:buFont typeface="Wingdings" panose="05000000000000000000" pitchFamily="2" charset="2"/>
              <a:buChar char="q"/>
            </a:pPr>
            <a:endParaRPr lang="en-US" sz="800" dirty="0"/>
          </a:p>
          <a:p>
            <a:pPr marL="285750" indent="-285750">
              <a:buFont typeface="Wingdings" panose="05000000000000000000" pitchFamily="2" charset="2"/>
              <a:buChar char="q"/>
            </a:pPr>
            <a:r>
              <a:rPr lang="en-US" sz="1400" dirty="0"/>
              <a:t>The chief school administrator, charter school or renaissance school project lead person must sign and date the Statement of Assurance in the space indicated at the bottom of the form.</a:t>
            </a:r>
          </a:p>
        </p:txBody>
      </p:sp>
      <p:sp>
        <p:nvSpPr>
          <p:cNvPr id="2" name="TextBox 1">
            <a:extLst>
              <a:ext uri="{FF2B5EF4-FFF2-40B4-BE49-F238E27FC236}">
                <a16:creationId xmlns:a16="http://schemas.microsoft.com/office/drawing/2014/main" id="{BCF74436-04A6-0439-7BEE-EAC943C6E721}"/>
              </a:ext>
            </a:extLst>
          </p:cNvPr>
          <p:cNvSpPr txBox="1"/>
          <p:nvPr/>
        </p:nvSpPr>
        <p:spPr>
          <a:xfrm>
            <a:off x="783" y="3511318"/>
            <a:ext cx="6478447" cy="461665"/>
          </a:xfrm>
          <a:prstGeom prst="rect">
            <a:avLst/>
          </a:prstGeom>
          <a:noFill/>
        </p:spPr>
        <p:txBody>
          <a:bodyPr wrap="square">
            <a:spAutoFit/>
          </a:bodyPr>
          <a:lstStyle/>
          <a:p>
            <a:r>
              <a:rPr lang="en-US" sz="2400" b="1" dirty="0">
                <a:solidFill>
                  <a:srgbClr val="800000"/>
                </a:solidFill>
              </a:rPr>
              <a:t>Step 6: Obtain Board Resolutions</a:t>
            </a:r>
            <a:endParaRPr lang="en-US" sz="2400" dirty="0"/>
          </a:p>
        </p:txBody>
      </p:sp>
      <p:sp>
        <p:nvSpPr>
          <p:cNvPr id="3" name="TextBox 2">
            <a:extLst>
              <a:ext uri="{FF2B5EF4-FFF2-40B4-BE49-F238E27FC236}">
                <a16:creationId xmlns:a16="http://schemas.microsoft.com/office/drawing/2014/main" id="{95AB0F08-E619-D238-7A66-183673F16F0F}"/>
              </a:ext>
            </a:extLst>
          </p:cNvPr>
          <p:cNvSpPr txBox="1"/>
          <p:nvPr/>
        </p:nvSpPr>
        <p:spPr>
          <a:xfrm>
            <a:off x="83718" y="3972983"/>
            <a:ext cx="6097424" cy="1969770"/>
          </a:xfrm>
          <a:prstGeom prst="rect">
            <a:avLst/>
          </a:prstGeom>
          <a:noFill/>
        </p:spPr>
        <p:txBody>
          <a:bodyPr wrap="square">
            <a:spAutoFit/>
          </a:bodyPr>
          <a:lstStyle/>
          <a:p>
            <a:r>
              <a:rPr lang="en-US" sz="1400" dirty="0"/>
              <a:t>The following Board resolutions must be attached to the CEP. </a:t>
            </a:r>
          </a:p>
          <a:p>
            <a:pPr marL="285750" indent="-285750">
              <a:buFont typeface="Wingdings" panose="05000000000000000000" pitchFamily="2" charset="2"/>
              <a:buChar char="q"/>
            </a:pPr>
            <a:endParaRPr lang="en-US" sz="800" dirty="0"/>
          </a:p>
          <a:p>
            <a:pPr marL="742950" lvl="1" indent="-285750">
              <a:buFont typeface="Wingdings" panose="05000000000000000000" pitchFamily="2" charset="2"/>
              <a:buChar char="q"/>
            </a:pPr>
            <a:r>
              <a:rPr lang="en-US" sz="1400" dirty="0"/>
              <a:t>Annual resolution appointing the Affirmative Action Officer for 2025-2026 school year;</a:t>
            </a:r>
          </a:p>
          <a:p>
            <a:pPr marL="285750" indent="-285750">
              <a:buFont typeface="Wingdings" panose="05000000000000000000" pitchFamily="2" charset="2"/>
              <a:buChar char="q"/>
            </a:pPr>
            <a:endParaRPr lang="en-US" sz="800" dirty="0"/>
          </a:p>
          <a:p>
            <a:pPr marL="742950" lvl="1" indent="-285750">
              <a:buFont typeface="Wingdings" panose="05000000000000000000" pitchFamily="2" charset="2"/>
              <a:buChar char="q"/>
            </a:pPr>
            <a:r>
              <a:rPr lang="en-US" sz="1400" dirty="0"/>
              <a:t>Board resolution authorizing the Affirmative Action Team to conduct the needs assessment and develop a CEP; and,</a:t>
            </a:r>
          </a:p>
          <a:p>
            <a:pPr marL="285750" indent="-285750">
              <a:buFont typeface="Wingdings" panose="05000000000000000000" pitchFamily="2" charset="2"/>
              <a:buChar char="q"/>
            </a:pPr>
            <a:endParaRPr lang="en-US" sz="800" dirty="0"/>
          </a:p>
          <a:p>
            <a:pPr marL="742950" lvl="1" indent="-285750">
              <a:buFont typeface="Wingdings" panose="05000000000000000000" pitchFamily="2" charset="2"/>
              <a:buChar char="q"/>
            </a:pPr>
            <a:r>
              <a:rPr lang="en-US" sz="1400" dirty="0"/>
              <a:t>Board resolution approving the CEP and authorizing its submission to the ECS.</a:t>
            </a:r>
          </a:p>
        </p:txBody>
      </p:sp>
      <p:pic>
        <p:nvPicPr>
          <p:cNvPr id="4" name="Picture 3">
            <a:extLst>
              <a:ext uri="{FF2B5EF4-FFF2-40B4-BE49-F238E27FC236}">
                <a16:creationId xmlns:a16="http://schemas.microsoft.com/office/drawing/2014/main" id="{9D94E621-FA27-0F0D-82DC-E2B462C39D4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584910" y="1775012"/>
            <a:ext cx="5075526" cy="3803148"/>
          </a:xfrm>
          <a:prstGeom prst="rect">
            <a:avLst/>
          </a:prstGeom>
        </p:spPr>
      </p:pic>
    </p:spTree>
    <p:extLst>
      <p:ext uri="{BB962C8B-B14F-4D97-AF65-F5344CB8AC3E}">
        <p14:creationId xmlns:p14="http://schemas.microsoft.com/office/powerpoint/2010/main" val="1403255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4AF8E46-0298-66C6-2D4F-FB237DDAC0B4}"/>
              </a:ext>
            </a:extLst>
          </p:cNvPr>
          <p:cNvSpPr>
            <a:spLocks noGrp="1"/>
          </p:cNvSpPr>
          <p:nvPr>
            <p:ph type="sldNum" sz="quarter" idx="12"/>
          </p:nvPr>
        </p:nvSpPr>
        <p:spPr>
          <a:xfrm>
            <a:off x="8687719" y="6257197"/>
            <a:ext cx="2743200" cy="365125"/>
          </a:xfrm>
        </p:spPr>
        <p:txBody>
          <a:bodyPr vert="horz" lIns="91440" tIns="45720" rIns="91440" bIns="45720" rtlCol="0" anchor="ctr">
            <a:normAutofit/>
          </a:bodyPr>
          <a:lstStyle/>
          <a:p>
            <a:pPr>
              <a:spcAft>
                <a:spcPts val="600"/>
              </a:spcAft>
            </a:pPr>
            <a:fld id="{A3D1C70C-36A2-44FC-A083-98959550CFF4}" type="slidenum">
              <a:rPr lang="en-US" smtClean="0"/>
              <a:pPr>
                <a:spcAft>
                  <a:spcPts val="600"/>
                </a:spcAft>
              </a:pPr>
              <a:t>14</a:t>
            </a:fld>
            <a:endParaRPr lang="en-US"/>
          </a:p>
        </p:txBody>
      </p:sp>
      <p:pic>
        <p:nvPicPr>
          <p:cNvPr id="4" name="Picture 3">
            <a:extLst>
              <a:ext uri="{FF2B5EF4-FFF2-40B4-BE49-F238E27FC236}">
                <a16:creationId xmlns:a16="http://schemas.microsoft.com/office/drawing/2014/main" id="{70C9BA07-91EA-D9B6-1ACC-3998C27A0BD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318037" y="2189468"/>
            <a:ext cx="4873963" cy="3519606"/>
          </a:xfrm>
          <a:prstGeom prst="rect">
            <a:avLst/>
          </a:prstGeom>
        </p:spPr>
      </p:pic>
      <p:sp>
        <p:nvSpPr>
          <p:cNvPr id="12" name="Title 1">
            <a:extLst>
              <a:ext uri="{FF2B5EF4-FFF2-40B4-BE49-F238E27FC236}">
                <a16:creationId xmlns:a16="http://schemas.microsoft.com/office/drawing/2014/main" id="{A0FFF636-72FF-36B2-17A5-EA67043DAF6B}"/>
              </a:ext>
            </a:extLst>
          </p:cNvPr>
          <p:cNvSpPr>
            <a:spLocks noGrp="1"/>
          </p:cNvSpPr>
          <p:nvPr>
            <p:ph type="title"/>
          </p:nvPr>
        </p:nvSpPr>
        <p:spPr>
          <a:xfrm>
            <a:off x="1333960" y="294273"/>
            <a:ext cx="10096959" cy="747579"/>
          </a:xfrm>
        </p:spPr>
        <p:txBody>
          <a:bodyPr/>
          <a:lstStyle/>
          <a:p>
            <a:r>
              <a:rPr kumimoji="0" lang="en-US" sz="3200" b="1" i="0" u="none" strike="noStrike" kern="1200" cap="none" spc="0" normalizeH="0" baseline="0" noProof="0" dirty="0">
                <a:ln>
                  <a:noFill/>
                </a:ln>
                <a:solidFill>
                  <a:srgbClr val="6E2405"/>
                </a:solidFill>
                <a:effectLst/>
                <a:uLnTx/>
                <a:uFillTx/>
                <a:latin typeface="Palatino Linotype" panose="02040502050505030304" pitchFamily="18" charset="0"/>
                <a:ea typeface="+mj-ea"/>
                <a:cs typeface="+mj-cs"/>
              </a:rPr>
              <a:t>Instructions for Completion of the CEP (</a:t>
            </a:r>
            <a:r>
              <a:rPr lang="en-US" sz="3200" dirty="0"/>
              <a:t>7</a:t>
            </a:r>
            <a:r>
              <a:rPr kumimoji="0" lang="en-US" sz="3200" b="1" i="0" u="none" strike="noStrike" kern="1200" cap="none" spc="0" normalizeH="0" baseline="0" noProof="0" dirty="0">
                <a:ln>
                  <a:noFill/>
                </a:ln>
                <a:solidFill>
                  <a:srgbClr val="6E2405"/>
                </a:solidFill>
                <a:effectLst/>
                <a:uLnTx/>
                <a:uFillTx/>
                <a:latin typeface="Palatino Linotype" panose="02040502050505030304" pitchFamily="18" charset="0"/>
                <a:ea typeface="+mj-ea"/>
                <a:cs typeface="+mj-cs"/>
              </a:rPr>
              <a:t> of 8 )  </a:t>
            </a:r>
            <a:endParaRPr lang="en-US" sz="3200" dirty="0"/>
          </a:p>
        </p:txBody>
      </p:sp>
      <p:sp>
        <p:nvSpPr>
          <p:cNvPr id="13" name="TextBox 12">
            <a:extLst>
              <a:ext uri="{FF2B5EF4-FFF2-40B4-BE49-F238E27FC236}">
                <a16:creationId xmlns:a16="http://schemas.microsoft.com/office/drawing/2014/main" id="{32181940-A7E9-6188-5B79-8B6F767EAF05}"/>
              </a:ext>
            </a:extLst>
          </p:cNvPr>
          <p:cNvSpPr txBox="1"/>
          <p:nvPr/>
        </p:nvSpPr>
        <p:spPr>
          <a:xfrm>
            <a:off x="72175" y="1013277"/>
            <a:ext cx="8100275" cy="461665"/>
          </a:xfrm>
          <a:prstGeom prst="rect">
            <a:avLst/>
          </a:prstGeom>
          <a:noFill/>
        </p:spPr>
        <p:txBody>
          <a:bodyPr wrap="square">
            <a:spAutoFit/>
          </a:bodyPr>
          <a:lstStyle/>
          <a:p>
            <a:r>
              <a:rPr lang="en-US" sz="2400" b="1" dirty="0">
                <a:solidFill>
                  <a:srgbClr val="800000"/>
                </a:solidFill>
              </a:rPr>
              <a:t>Step 7 : Assemble the Submission Package in this Order</a:t>
            </a:r>
            <a:endParaRPr lang="en-US" sz="2400" dirty="0"/>
          </a:p>
        </p:txBody>
      </p:sp>
      <p:graphicFrame>
        <p:nvGraphicFramePr>
          <p:cNvPr id="15" name="Diagram 14" descr="Text version on next slide">
            <a:extLst>
              <a:ext uri="{FF2B5EF4-FFF2-40B4-BE49-F238E27FC236}">
                <a16:creationId xmlns:a16="http://schemas.microsoft.com/office/drawing/2014/main" id="{38501ADE-3ED5-4659-BF76-AD29FD73E269}"/>
              </a:ext>
            </a:extLst>
          </p:cNvPr>
          <p:cNvGraphicFramePr/>
          <p:nvPr>
            <p:extLst>
              <p:ext uri="{D42A27DB-BD31-4B8C-83A1-F6EECF244321}">
                <p14:modId xmlns:p14="http://schemas.microsoft.com/office/powerpoint/2010/main" val="174371469"/>
              </p:ext>
            </p:extLst>
          </p:nvPr>
        </p:nvGraphicFramePr>
        <p:xfrm>
          <a:off x="1137457" y="1474942"/>
          <a:ext cx="5118846" cy="45206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65790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ED4663-DD87-300D-8346-47135AD44DEE}"/>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581D3D6-72B1-4F00-D984-FE5BFD77126D}"/>
              </a:ext>
            </a:extLst>
          </p:cNvPr>
          <p:cNvSpPr>
            <a:spLocks noGrp="1"/>
          </p:cNvSpPr>
          <p:nvPr>
            <p:ph type="sldNum" sz="quarter" idx="12"/>
          </p:nvPr>
        </p:nvSpPr>
        <p:spPr>
          <a:xfrm>
            <a:off x="8687719" y="6257197"/>
            <a:ext cx="2743200" cy="365125"/>
          </a:xfrm>
        </p:spPr>
        <p:txBody>
          <a:bodyPr vert="horz" lIns="91440" tIns="45720" rIns="91440" bIns="45720" rtlCol="0" anchor="ctr">
            <a:normAutofit/>
          </a:bodyPr>
          <a:lstStyle/>
          <a:p>
            <a:pPr>
              <a:spcAft>
                <a:spcPts val="600"/>
              </a:spcAft>
            </a:pPr>
            <a:fld id="{A3D1C70C-36A2-44FC-A083-98959550CFF4}" type="slidenum">
              <a:rPr lang="en-US" smtClean="0"/>
              <a:pPr>
                <a:spcAft>
                  <a:spcPts val="600"/>
                </a:spcAft>
              </a:pPr>
              <a:t>15</a:t>
            </a:fld>
            <a:endParaRPr lang="en-US"/>
          </a:p>
        </p:txBody>
      </p:sp>
      <p:sp>
        <p:nvSpPr>
          <p:cNvPr id="12" name="Title 1">
            <a:extLst>
              <a:ext uri="{FF2B5EF4-FFF2-40B4-BE49-F238E27FC236}">
                <a16:creationId xmlns:a16="http://schemas.microsoft.com/office/drawing/2014/main" id="{5401D511-BC00-F5B4-23B5-20338924B7EF}"/>
              </a:ext>
            </a:extLst>
          </p:cNvPr>
          <p:cNvSpPr>
            <a:spLocks noGrp="1"/>
          </p:cNvSpPr>
          <p:nvPr>
            <p:ph type="title"/>
          </p:nvPr>
        </p:nvSpPr>
        <p:spPr>
          <a:xfrm>
            <a:off x="1333960" y="294273"/>
            <a:ext cx="10096959" cy="747579"/>
          </a:xfrm>
        </p:spPr>
        <p:txBody>
          <a:bodyPr/>
          <a:lstStyle/>
          <a:p>
            <a:r>
              <a:rPr kumimoji="0" lang="en-US" sz="3200" b="1" i="0" u="none" strike="noStrike" kern="1200" cap="none" spc="0" normalizeH="0" baseline="0" noProof="0" dirty="0">
                <a:ln>
                  <a:noFill/>
                </a:ln>
                <a:solidFill>
                  <a:srgbClr val="6E2405"/>
                </a:solidFill>
                <a:effectLst/>
                <a:uLnTx/>
                <a:uFillTx/>
                <a:latin typeface="Palatino Linotype" panose="02040502050505030304" pitchFamily="18" charset="0"/>
                <a:ea typeface="+mj-ea"/>
                <a:cs typeface="+mj-cs"/>
              </a:rPr>
              <a:t>Text </a:t>
            </a:r>
            <a:r>
              <a:rPr lang="en-US" sz="3200" dirty="0"/>
              <a:t>Version: Slide 14</a:t>
            </a:r>
          </a:p>
        </p:txBody>
      </p:sp>
      <p:sp>
        <p:nvSpPr>
          <p:cNvPr id="13" name="TextBox 12">
            <a:extLst>
              <a:ext uri="{FF2B5EF4-FFF2-40B4-BE49-F238E27FC236}">
                <a16:creationId xmlns:a16="http://schemas.microsoft.com/office/drawing/2014/main" id="{29BE2C2B-FDEB-CCB6-57F0-1859D41256FE}"/>
              </a:ext>
            </a:extLst>
          </p:cNvPr>
          <p:cNvSpPr txBox="1"/>
          <p:nvPr/>
        </p:nvSpPr>
        <p:spPr>
          <a:xfrm>
            <a:off x="72175" y="1013277"/>
            <a:ext cx="8195525" cy="461665"/>
          </a:xfrm>
          <a:prstGeom prst="rect">
            <a:avLst/>
          </a:prstGeom>
          <a:noFill/>
        </p:spPr>
        <p:txBody>
          <a:bodyPr wrap="square">
            <a:spAutoFit/>
          </a:bodyPr>
          <a:lstStyle/>
          <a:p>
            <a:r>
              <a:rPr lang="en-US" sz="2400" b="1" dirty="0">
                <a:solidFill>
                  <a:srgbClr val="800000"/>
                </a:solidFill>
              </a:rPr>
              <a:t>Step 7 : Assemble the Submission Package in this Order: </a:t>
            </a:r>
            <a:endParaRPr lang="en-US" sz="2400" dirty="0"/>
          </a:p>
        </p:txBody>
      </p:sp>
      <p:sp>
        <p:nvSpPr>
          <p:cNvPr id="17" name="TextBox 16">
            <a:extLst>
              <a:ext uri="{FF2B5EF4-FFF2-40B4-BE49-F238E27FC236}">
                <a16:creationId xmlns:a16="http://schemas.microsoft.com/office/drawing/2014/main" id="{F4424C66-4611-D691-C4D9-90544ECBEB20}"/>
              </a:ext>
            </a:extLst>
          </p:cNvPr>
          <p:cNvSpPr txBox="1"/>
          <p:nvPr/>
        </p:nvSpPr>
        <p:spPr>
          <a:xfrm>
            <a:off x="1191085" y="1607701"/>
            <a:ext cx="6619433" cy="4216539"/>
          </a:xfrm>
          <a:prstGeom prst="rect">
            <a:avLst/>
          </a:prstGeom>
          <a:noFill/>
        </p:spPr>
        <p:txBody>
          <a:bodyPr wrap="square">
            <a:spAutoFit/>
          </a:bodyPr>
          <a:lstStyle/>
          <a:p>
            <a:pPr marL="342900" indent="-342900">
              <a:spcAft>
                <a:spcPts val="1200"/>
              </a:spcAft>
              <a:buFont typeface="+mj-lt"/>
              <a:buAutoNum type="arabicPeriod"/>
            </a:pPr>
            <a:r>
              <a:rPr lang="en-US" dirty="0">
                <a:latin typeface="Palatino Linotype" panose="02040502050505030304" pitchFamily="18" charset="0"/>
                <a:ea typeface="Times New Roman" panose="02020603050405020304" pitchFamily="18" charset="0"/>
                <a:cs typeface="Times New Roman" panose="02020603050405020304" pitchFamily="18" charset="0"/>
              </a:rPr>
              <a:t>Statement of Assurance </a:t>
            </a:r>
            <a:r>
              <a:rPr lang="en-US" b="1" dirty="0">
                <a:solidFill>
                  <a:schemeClr val="tx1"/>
                </a:solidFill>
                <a:hlinkClick r:id="rId2"/>
              </a:rPr>
              <a:t>(Appendix D) </a:t>
            </a:r>
            <a:endParaRPr lang="en-US" dirty="0"/>
          </a:p>
          <a:p>
            <a:pPr marL="342900" marR="0" indent="-342900">
              <a:spcAft>
                <a:spcPts val="1200"/>
              </a:spcAft>
              <a:buFont typeface="+mj-lt"/>
              <a:buAutoNum type="arabicPeriod"/>
            </a:pPr>
            <a:r>
              <a:rPr lang="en-US" dirty="0">
                <a:effectLst/>
                <a:latin typeface="Palatino Linotype" panose="02040502050505030304" pitchFamily="18" charset="0"/>
                <a:ea typeface="Times New Roman" panose="02020603050405020304" pitchFamily="18" charset="0"/>
                <a:cs typeface="Times New Roman" panose="02020603050405020304" pitchFamily="18" charset="0"/>
              </a:rPr>
              <a:t>Resolution appointing the AAO</a:t>
            </a:r>
          </a:p>
          <a:p>
            <a:pPr marL="342900" marR="0" indent="-342900">
              <a:spcAft>
                <a:spcPts val="1200"/>
              </a:spcAft>
              <a:buFont typeface="+mj-lt"/>
              <a:buAutoNum type="arabicPeriod"/>
            </a:pPr>
            <a:r>
              <a:rPr lang="en-US" dirty="0">
                <a:latin typeface="Palatino Linotype" panose="02040502050505030304" pitchFamily="18" charset="0"/>
                <a:ea typeface="Times New Roman" panose="02020603050405020304" pitchFamily="18" charset="0"/>
                <a:cs typeface="Times New Roman" panose="02020603050405020304" pitchFamily="18" charset="0"/>
              </a:rPr>
              <a:t>Resolution authorizing the AAT to conduct the needs assessment and develop the CEP</a:t>
            </a:r>
          </a:p>
          <a:p>
            <a:pPr marL="342900" marR="0" indent="-342900">
              <a:spcAft>
                <a:spcPts val="1200"/>
              </a:spcAft>
              <a:buFont typeface="+mj-lt"/>
              <a:buAutoNum type="arabicPeriod"/>
            </a:pPr>
            <a:r>
              <a:rPr lang="en-US" dirty="0">
                <a:effectLst/>
                <a:latin typeface="Palatino Linotype" panose="02040502050505030304" pitchFamily="18" charset="0"/>
                <a:ea typeface="Times New Roman" panose="02020603050405020304" pitchFamily="18" charset="0"/>
                <a:cs typeface="Times New Roman" panose="02020603050405020304" pitchFamily="18" charset="0"/>
              </a:rPr>
              <a:t>Resolution authorizing the submission of the proposed CEP</a:t>
            </a:r>
          </a:p>
          <a:p>
            <a:pPr marL="342900" indent="-342900">
              <a:spcAft>
                <a:spcPts val="1200"/>
              </a:spcAft>
              <a:buFont typeface="+mj-lt"/>
              <a:buAutoNum type="arabicPeriod"/>
            </a:pPr>
            <a:r>
              <a:rPr lang="en-US" dirty="0">
                <a:latin typeface="Palatino Linotype" panose="02040502050505030304" pitchFamily="18" charset="0"/>
                <a:ea typeface="Times New Roman" panose="02020603050405020304" pitchFamily="18" charset="0"/>
                <a:cs typeface="Times New Roman" panose="02020603050405020304" pitchFamily="18" charset="0"/>
              </a:rPr>
              <a:t>List of AAT members </a:t>
            </a:r>
            <a:r>
              <a:rPr lang="en-US" b="1" dirty="0">
                <a:solidFill>
                  <a:schemeClr val="tx1"/>
                </a:solidFill>
                <a:hlinkClick r:id="rId3"/>
              </a:rPr>
              <a:t>(Appendix A) </a:t>
            </a:r>
            <a:endParaRPr lang="en-US" dirty="0"/>
          </a:p>
          <a:p>
            <a:pPr marL="342900" indent="-342900">
              <a:spcAft>
                <a:spcPts val="1200"/>
              </a:spcAft>
              <a:buFont typeface="+mj-lt"/>
              <a:buAutoNum type="arabicPeriod"/>
            </a:pPr>
            <a:r>
              <a:rPr lang="en-US" dirty="0">
                <a:effectLst/>
                <a:latin typeface="Palatino Linotype" panose="02040502050505030304" pitchFamily="18" charset="0"/>
                <a:ea typeface="Times New Roman" panose="02020603050405020304" pitchFamily="18" charset="0"/>
                <a:cs typeface="Times New Roman" panose="02020603050405020304" pitchFamily="18" charset="0"/>
              </a:rPr>
              <a:t>District, Charter School and Renaissance School Project Needs Assessment </a:t>
            </a:r>
            <a:r>
              <a:rPr lang="en-US" b="1" dirty="0">
                <a:hlinkClick r:id="rId3"/>
              </a:rPr>
              <a:t>(Appendix B) </a:t>
            </a:r>
            <a:endParaRPr lang="en-US" b="1" dirty="0"/>
          </a:p>
          <a:p>
            <a:pPr marL="342900" indent="-342900">
              <a:spcAft>
                <a:spcPts val="1200"/>
              </a:spcAft>
              <a:buFont typeface="+mj-lt"/>
              <a:buAutoNum type="arabicPeriod"/>
            </a:pPr>
            <a:r>
              <a:rPr lang="en-US" dirty="0"/>
              <a:t>Comprehensive Equity Plan Corrective Action forms, if applicable </a:t>
            </a:r>
            <a:r>
              <a:rPr lang="en-US" b="1" dirty="0">
                <a:solidFill>
                  <a:schemeClr val="tx1"/>
                </a:solidFill>
                <a:hlinkClick r:id="rId3"/>
              </a:rPr>
              <a:t>(Appendix C) </a:t>
            </a:r>
            <a:endParaRPr lang="en-US" dirty="0"/>
          </a:p>
          <a:p>
            <a:pPr marL="342900" indent="-342900">
              <a:spcAft>
                <a:spcPts val="1200"/>
              </a:spcAft>
              <a:buFont typeface="+mj-lt"/>
              <a:buAutoNum type="arabicPeriod"/>
            </a:pPr>
            <a:endParaRPr lang="en-US" dirty="0"/>
          </a:p>
        </p:txBody>
      </p:sp>
    </p:spTree>
    <p:extLst>
      <p:ext uri="{BB962C8B-B14F-4D97-AF65-F5344CB8AC3E}">
        <p14:creationId xmlns:p14="http://schemas.microsoft.com/office/powerpoint/2010/main" val="26354811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B2F88F3-F499-7554-7C4D-7F9A3E095D02}"/>
              </a:ext>
            </a:extLst>
          </p:cNvPr>
          <p:cNvSpPr>
            <a:spLocks noGrp="1"/>
          </p:cNvSpPr>
          <p:nvPr>
            <p:ph type="sldNum" sz="quarter" idx="12"/>
          </p:nvPr>
        </p:nvSpPr>
        <p:spPr/>
        <p:txBody>
          <a:bodyPr/>
          <a:lstStyle/>
          <a:p>
            <a:fld id="{A3D1C70C-36A2-44FC-A083-98959550CFF4}" type="slidenum">
              <a:rPr lang="en-US" smtClean="0"/>
              <a:t>16</a:t>
            </a:fld>
            <a:endParaRPr lang="en-US"/>
          </a:p>
        </p:txBody>
      </p:sp>
      <p:sp>
        <p:nvSpPr>
          <p:cNvPr id="6" name="Title 1">
            <a:extLst>
              <a:ext uri="{FF2B5EF4-FFF2-40B4-BE49-F238E27FC236}">
                <a16:creationId xmlns:a16="http://schemas.microsoft.com/office/drawing/2014/main" id="{14897C6D-E550-3E30-04F9-8A1C7CAFDB16}"/>
              </a:ext>
            </a:extLst>
          </p:cNvPr>
          <p:cNvSpPr>
            <a:spLocks noGrp="1"/>
          </p:cNvSpPr>
          <p:nvPr>
            <p:ph type="title"/>
          </p:nvPr>
        </p:nvSpPr>
        <p:spPr>
          <a:xfrm>
            <a:off x="1333960" y="294273"/>
            <a:ext cx="10096959" cy="747579"/>
          </a:xfrm>
        </p:spPr>
        <p:txBody>
          <a:bodyPr/>
          <a:lstStyle/>
          <a:p>
            <a:r>
              <a:rPr kumimoji="0" lang="en-US" sz="3200" b="1" i="0" u="none" strike="noStrike" kern="1200" cap="none" spc="0" normalizeH="0" baseline="0" noProof="0" dirty="0">
                <a:ln>
                  <a:noFill/>
                </a:ln>
                <a:solidFill>
                  <a:srgbClr val="6E2405"/>
                </a:solidFill>
                <a:effectLst/>
                <a:uLnTx/>
                <a:uFillTx/>
                <a:latin typeface="Palatino Linotype" panose="02040502050505030304" pitchFamily="18" charset="0"/>
                <a:ea typeface="+mj-ea"/>
                <a:cs typeface="+mj-cs"/>
              </a:rPr>
              <a:t>Instructions for Completion of the CEP (8 of 8 )  </a:t>
            </a:r>
            <a:endParaRPr lang="en-US" sz="3200" dirty="0"/>
          </a:p>
        </p:txBody>
      </p:sp>
      <p:sp>
        <p:nvSpPr>
          <p:cNvPr id="7" name="TextBox 6">
            <a:extLst>
              <a:ext uri="{FF2B5EF4-FFF2-40B4-BE49-F238E27FC236}">
                <a16:creationId xmlns:a16="http://schemas.microsoft.com/office/drawing/2014/main" id="{BA287702-37FC-E147-CD32-F030FB39EA56}"/>
              </a:ext>
            </a:extLst>
          </p:cNvPr>
          <p:cNvSpPr txBox="1"/>
          <p:nvPr/>
        </p:nvSpPr>
        <p:spPr>
          <a:xfrm>
            <a:off x="81466" y="1017441"/>
            <a:ext cx="6478447" cy="461665"/>
          </a:xfrm>
          <a:prstGeom prst="rect">
            <a:avLst/>
          </a:prstGeom>
          <a:noFill/>
        </p:spPr>
        <p:txBody>
          <a:bodyPr wrap="square">
            <a:spAutoFit/>
          </a:bodyPr>
          <a:lstStyle/>
          <a:p>
            <a:r>
              <a:rPr lang="en-US" sz="2400" b="1" dirty="0">
                <a:solidFill>
                  <a:srgbClr val="800000"/>
                </a:solidFill>
              </a:rPr>
              <a:t>Step 8: Submit the CEP </a:t>
            </a:r>
            <a:endParaRPr lang="en-US" sz="2400" dirty="0"/>
          </a:p>
        </p:txBody>
      </p:sp>
      <p:sp>
        <p:nvSpPr>
          <p:cNvPr id="9" name="TextBox 8">
            <a:extLst>
              <a:ext uri="{FF2B5EF4-FFF2-40B4-BE49-F238E27FC236}">
                <a16:creationId xmlns:a16="http://schemas.microsoft.com/office/drawing/2014/main" id="{AB5DD1F2-AADB-2476-0170-2E8EA4B02898}"/>
              </a:ext>
            </a:extLst>
          </p:cNvPr>
          <p:cNvSpPr txBox="1"/>
          <p:nvPr/>
        </p:nvSpPr>
        <p:spPr>
          <a:xfrm>
            <a:off x="228262" y="1476862"/>
            <a:ext cx="7332346" cy="1723549"/>
          </a:xfrm>
          <a:prstGeom prst="rect">
            <a:avLst/>
          </a:prstGeom>
          <a:noFill/>
        </p:spPr>
        <p:txBody>
          <a:bodyPr wrap="square">
            <a:spAutoFit/>
          </a:bodyPr>
          <a:lstStyle/>
          <a:p>
            <a:pPr marL="285750" marR="0" indent="-285750">
              <a:spcAft>
                <a:spcPts val="1200"/>
              </a:spcAft>
              <a:buFont typeface="Wingdings" panose="05000000000000000000" pitchFamily="2" charset="2"/>
              <a:buChar char="q"/>
            </a:pPr>
            <a:r>
              <a:rPr lang="en-US" sz="1600" dirty="0">
                <a:effectLst/>
                <a:ea typeface="Times New Roman" panose="02020603050405020304" pitchFamily="18" charset="0"/>
                <a:cs typeface="Times New Roman" panose="02020603050405020304" pitchFamily="18" charset="0"/>
              </a:rPr>
              <a:t>Submit one (1) original CEP to the County Office of Education on or before Monday, June 23, 2025. The contact list for the county offices of education is available on the Department </a:t>
            </a:r>
            <a:r>
              <a:rPr lang="en-US" sz="1600" u="sng" dirty="0">
                <a:solidFill>
                  <a:srgbClr val="0000FF"/>
                </a:solidFill>
                <a:effectLst/>
                <a:ea typeface="Times New Roman" panose="02020603050405020304" pitchFamily="18" charset="0"/>
                <a:cs typeface="Times New Roman" panose="02020603050405020304" pitchFamily="18" charset="0"/>
                <a:hlinkClick r:id="rId2"/>
              </a:rPr>
              <a:t>County Information and Services</a:t>
            </a:r>
            <a:r>
              <a:rPr lang="en-US" sz="1600" dirty="0">
                <a:effectLst/>
                <a:ea typeface="Times New Roman" panose="02020603050405020304" pitchFamily="18" charset="0"/>
                <a:cs typeface="Times New Roman" panose="02020603050405020304" pitchFamily="18" charset="0"/>
              </a:rPr>
              <a:t> webpage.</a:t>
            </a:r>
          </a:p>
          <a:p>
            <a:pPr marL="285750" marR="0" indent="-285750">
              <a:spcAft>
                <a:spcPts val="1200"/>
              </a:spcAft>
              <a:buFont typeface="Wingdings" panose="05000000000000000000" pitchFamily="2" charset="2"/>
              <a:buChar char="q"/>
            </a:pPr>
            <a:r>
              <a:rPr lang="en-US" sz="1600" dirty="0">
                <a:effectLst/>
                <a:ea typeface="Times New Roman" panose="02020603050405020304" pitchFamily="18" charset="0"/>
                <a:cs typeface="Times New Roman" panose="02020603050405020304" pitchFamily="18" charset="0"/>
              </a:rPr>
              <a:t>Each school district, charter school or renaissance school project is required to submit the annual statement of assurance to their respective county office of education by the date established by the Departm</a:t>
            </a:r>
            <a:r>
              <a:rPr lang="en-US" sz="1600" dirty="0">
                <a:ea typeface="Times New Roman" panose="02020603050405020304" pitchFamily="18" charset="0"/>
                <a:cs typeface="Times New Roman" panose="02020603050405020304" pitchFamily="18" charset="0"/>
              </a:rPr>
              <a:t>ent.</a:t>
            </a:r>
            <a:r>
              <a:rPr lang="en-US" sz="1600" dirty="0">
                <a:effectLst/>
                <a:ea typeface="Times New Roman" panose="02020603050405020304" pitchFamily="18" charset="0"/>
                <a:cs typeface="Times New Roman" panose="02020603050405020304" pitchFamily="18" charset="0"/>
              </a:rPr>
              <a:t> </a:t>
            </a:r>
            <a:r>
              <a:rPr lang="en-US" sz="1600" dirty="0">
                <a:effectLst/>
                <a:ea typeface="Times New Roman" panose="02020603050405020304" pitchFamily="18" charset="0"/>
                <a:cs typeface="Times New Roman" panose="02020603050405020304" pitchFamily="18" charset="0"/>
                <a:hlinkClick r:id="rId3"/>
              </a:rPr>
              <a:t>(Appendix D)</a:t>
            </a:r>
            <a:endParaRPr lang="en-US" sz="1600" dirty="0">
              <a:effectLst/>
              <a:ea typeface="Times New Roman" panose="02020603050405020304" pitchFamily="18" charset="0"/>
              <a:cs typeface="Times New Roman" panose="02020603050405020304" pitchFamily="18" charset="0"/>
            </a:endParaRPr>
          </a:p>
        </p:txBody>
      </p:sp>
      <p:pic>
        <p:nvPicPr>
          <p:cNvPr id="10" name="Picture 9" descr="Submit button on a keyboard">
            <a:extLst>
              <a:ext uri="{FF2B5EF4-FFF2-40B4-BE49-F238E27FC236}">
                <a16:creationId xmlns:a16="http://schemas.microsoft.com/office/drawing/2014/main" id="{1C6BC9AA-9786-AFB4-3875-7F8EB6ADDA79}"/>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7806017" y="2242297"/>
            <a:ext cx="4072778" cy="2715185"/>
          </a:xfrm>
          <a:prstGeom prst="rect">
            <a:avLst/>
          </a:prstGeom>
        </p:spPr>
      </p:pic>
      <p:sp>
        <p:nvSpPr>
          <p:cNvPr id="11" name="TextBox 10">
            <a:extLst>
              <a:ext uri="{FF2B5EF4-FFF2-40B4-BE49-F238E27FC236}">
                <a16:creationId xmlns:a16="http://schemas.microsoft.com/office/drawing/2014/main" id="{385539C8-7905-ADF5-EF3E-E08503467C2B}"/>
              </a:ext>
            </a:extLst>
          </p:cNvPr>
          <p:cNvSpPr txBox="1"/>
          <p:nvPr/>
        </p:nvSpPr>
        <p:spPr>
          <a:xfrm>
            <a:off x="81466" y="3131497"/>
            <a:ext cx="6478447" cy="461665"/>
          </a:xfrm>
          <a:prstGeom prst="rect">
            <a:avLst/>
          </a:prstGeom>
          <a:noFill/>
        </p:spPr>
        <p:txBody>
          <a:bodyPr wrap="square">
            <a:spAutoFit/>
          </a:bodyPr>
          <a:lstStyle/>
          <a:p>
            <a:r>
              <a:rPr lang="en-US" sz="2400" b="1" dirty="0">
                <a:solidFill>
                  <a:srgbClr val="800000"/>
                </a:solidFill>
              </a:rPr>
              <a:t>Accountability </a:t>
            </a:r>
            <a:endParaRPr lang="en-US" sz="2400" dirty="0"/>
          </a:p>
        </p:txBody>
      </p:sp>
      <p:sp>
        <p:nvSpPr>
          <p:cNvPr id="13" name="TextBox 12">
            <a:extLst>
              <a:ext uri="{FF2B5EF4-FFF2-40B4-BE49-F238E27FC236}">
                <a16:creationId xmlns:a16="http://schemas.microsoft.com/office/drawing/2014/main" id="{E1D8E713-C2B6-E321-38D3-F6837831DB74}"/>
              </a:ext>
            </a:extLst>
          </p:cNvPr>
          <p:cNvSpPr txBox="1"/>
          <p:nvPr/>
        </p:nvSpPr>
        <p:spPr>
          <a:xfrm>
            <a:off x="193525" y="3593151"/>
            <a:ext cx="7202358" cy="2462213"/>
          </a:xfrm>
          <a:prstGeom prst="rect">
            <a:avLst/>
          </a:prstGeom>
          <a:noFill/>
        </p:spPr>
        <p:txBody>
          <a:bodyPr wrap="square">
            <a:spAutoFit/>
          </a:bodyPr>
          <a:lstStyle/>
          <a:p>
            <a:pPr marL="285750" marR="0" indent="-285750">
              <a:spcAft>
                <a:spcPts val="1200"/>
              </a:spcAft>
              <a:buFont typeface="Wingdings" panose="05000000000000000000" pitchFamily="2" charset="2"/>
              <a:buChar char="q"/>
            </a:pPr>
            <a:r>
              <a:rPr lang="en-US" sz="1600" dirty="0">
                <a:effectLst/>
                <a:latin typeface="+mj-lt"/>
                <a:ea typeface="Times New Roman" panose="02020603050405020304" pitchFamily="18" charset="0"/>
                <a:cs typeface="Times New Roman" panose="02020603050405020304" pitchFamily="18" charset="0"/>
              </a:rPr>
              <a:t>Each school district, charter </a:t>
            </a:r>
            <a:r>
              <a:rPr lang="en-US" sz="1600" dirty="0">
                <a:solidFill>
                  <a:srgbClr val="000000"/>
                </a:solidFill>
                <a:effectLst/>
                <a:latin typeface="+mj-lt"/>
                <a:ea typeface="Times New Roman" panose="02020603050405020304" pitchFamily="18" charset="0"/>
                <a:cs typeface="Times New Roman" panose="02020603050405020304" pitchFamily="18" charset="0"/>
              </a:rPr>
              <a:t>school or renaissance school project</a:t>
            </a:r>
            <a:r>
              <a:rPr lang="en-US" sz="1600" dirty="0">
                <a:effectLst/>
                <a:latin typeface="+mj-lt"/>
                <a:ea typeface="Times New Roman" panose="02020603050405020304" pitchFamily="18" charset="0"/>
                <a:cs typeface="Times New Roman" panose="02020603050405020304" pitchFamily="18" charset="0"/>
              </a:rPr>
              <a:t> must review the board approved CEP on an annual basis and submit a statement of assurance regarding the CEP implementation to the County Office of Education no later than the date established by the Department each year. Statements of Assurance forms for each school year are attached as Appendix D.</a:t>
            </a:r>
          </a:p>
          <a:p>
            <a:pPr marL="285750" marR="0" indent="-285750">
              <a:spcAft>
                <a:spcPts val="1200"/>
              </a:spcAft>
              <a:buFont typeface="Wingdings" panose="05000000000000000000" pitchFamily="2" charset="2"/>
              <a:buChar char="q"/>
            </a:pPr>
            <a:r>
              <a:rPr lang="en-US" sz="1600" dirty="0">
                <a:effectLst/>
                <a:latin typeface="+mj-lt"/>
                <a:ea typeface="Times New Roman" panose="02020603050405020304" pitchFamily="18" charset="0"/>
                <a:cs typeface="Times New Roman" panose="02020603050405020304" pitchFamily="18" charset="0"/>
              </a:rPr>
              <a:t>A sampling of school districts, charter </a:t>
            </a:r>
            <a:r>
              <a:rPr lang="en-US" sz="1600" dirty="0">
                <a:solidFill>
                  <a:srgbClr val="000000"/>
                </a:solidFill>
                <a:effectLst/>
                <a:latin typeface="+mj-lt"/>
                <a:ea typeface="Times New Roman" panose="02020603050405020304" pitchFamily="18" charset="0"/>
                <a:cs typeface="Times New Roman" panose="02020603050405020304" pitchFamily="18" charset="0"/>
              </a:rPr>
              <a:t>schools or renaissance school projects</a:t>
            </a:r>
            <a:r>
              <a:rPr lang="en-US" sz="1600" dirty="0">
                <a:effectLst/>
                <a:latin typeface="+mj-lt"/>
                <a:ea typeface="Times New Roman" panose="02020603050405020304" pitchFamily="18" charset="0"/>
                <a:cs typeface="Times New Roman" panose="02020603050405020304" pitchFamily="18" charset="0"/>
              </a:rPr>
              <a:t> may be reviewed by the Department on an annual basis for compliance of the approved CEP.</a:t>
            </a:r>
          </a:p>
        </p:txBody>
      </p:sp>
    </p:spTree>
    <p:extLst>
      <p:ext uri="{BB962C8B-B14F-4D97-AF65-F5344CB8AC3E}">
        <p14:creationId xmlns:p14="http://schemas.microsoft.com/office/powerpoint/2010/main" val="5310445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9211C-F47B-CD05-E9DB-A2B12FB8CD7A}"/>
              </a:ext>
            </a:extLst>
          </p:cNvPr>
          <p:cNvSpPr>
            <a:spLocks noGrp="1"/>
          </p:cNvSpPr>
          <p:nvPr>
            <p:ph type="title"/>
          </p:nvPr>
        </p:nvSpPr>
        <p:spPr>
          <a:xfrm>
            <a:off x="1256841" y="378896"/>
            <a:ext cx="10096959" cy="747579"/>
          </a:xfrm>
        </p:spPr>
        <p:txBody>
          <a:bodyPr anchor="ctr">
            <a:normAutofit/>
          </a:bodyPr>
          <a:lstStyle/>
          <a:p>
            <a:r>
              <a:rPr lang="en-US" sz="4600" dirty="0"/>
              <a:t>Sanctions </a:t>
            </a:r>
          </a:p>
        </p:txBody>
      </p:sp>
      <p:sp>
        <p:nvSpPr>
          <p:cNvPr id="5" name="Slide Number Placeholder 4">
            <a:extLst>
              <a:ext uri="{FF2B5EF4-FFF2-40B4-BE49-F238E27FC236}">
                <a16:creationId xmlns:a16="http://schemas.microsoft.com/office/drawing/2014/main" id="{B9BFEBC9-601F-C43A-7141-B364930D7D35}"/>
              </a:ext>
            </a:extLst>
          </p:cNvPr>
          <p:cNvSpPr>
            <a:spLocks noGrp="1"/>
          </p:cNvSpPr>
          <p:nvPr>
            <p:ph type="sldNum" sz="quarter" idx="12"/>
          </p:nvPr>
        </p:nvSpPr>
        <p:spPr>
          <a:xfrm>
            <a:off x="8687719" y="6257197"/>
            <a:ext cx="2743200" cy="365125"/>
          </a:xfrm>
        </p:spPr>
        <p:txBody>
          <a:bodyPr anchor="ctr">
            <a:normAutofit/>
          </a:bodyPr>
          <a:lstStyle/>
          <a:p>
            <a:pPr>
              <a:spcAft>
                <a:spcPts val="600"/>
              </a:spcAft>
            </a:pPr>
            <a:fld id="{A3D1C70C-36A2-44FC-A083-98959550CFF4}" type="slidenum">
              <a:rPr lang="en-US" smtClean="0"/>
              <a:pPr>
                <a:spcAft>
                  <a:spcPts val="600"/>
                </a:spcAft>
              </a:pPr>
              <a:t>17</a:t>
            </a:fld>
            <a:endParaRPr lang="en-US"/>
          </a:p>
        </p:txBody>
      </p:sp>
      <p:pic>
        <p:nvPicPr>
          <p:cNvPr id="7" name="Picture 6">
            <a:extLst>
              <a:ext uri="{FF2B5EF4-FFF2-40B4-BE49-F238E27FC236}">
                <a16:creationId xmlns:a16="http://schemas.microsoft.com/office/drawing/2014/main" id="{87C9D548-9FDD-66A3-8EF4-FB8EE7288C4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56625" y="1962088"/>
            <a:ext cx="4255896" cy="2761715"/>
          </a:xfrm>
          <a:prstGeom prst="rect">
            <a:avLst/>
          </a:prstGeom>
        </p:spPr>
      </p:pic>
      <p:sp>
        <p:nvSpPr>
          <p:cNvPr id="10" name="TextBox 9">
            <a:extLst>
              <a:ext uri="{FF2B5EF4-FFF2-40B4-BE49-F238E27FC236}">
                <a16:creationId xmlns:a16="http://schemas.microsoft.com/office/drawing/2014/main" id="{EB97E2AA-E810-A83F-32DF-DD1D7B0544BE}"/>
              </a:ext>
            </a:extLst>
          </p:cNvPr>
          <p:cNvSpPr txBox="1"/>
          <p:nvPr/>
        </p:nvSpPr>
        <p:spPr>
          <a:xfrm>
            <a:off x="210996" y="1765871"/>
            <a:ext cx="6521400" cy="4278094"/>
          </a:xfrm>
          <a:prstGeom prst="rect">
            <a:avLst/>
          </a:prstGeom>
          <a:noFill/>
        </p:spPr>
        <p:txBody>
          <a:bodyPr wrap="square">
            <a:spAutoFit/>
          </a:bodyPr>
          <a:lstStyle/>
          <a:p>
            <a:pPr marL="285750" marR="0" indent="-285750">
              <a:spcAft>
                <a:spcPts val="1200"/>
              </a:spcAft>
              <a:buFont typeface="Wingdings" panose="05000000000000000000" pitchFamily="2" charset="2"/>
              <a:buChar char="q"/>
            </a:pPr>
            <a:r>
              <a:rPr lang="en-US" dirty="0">
                <a:effectLst/>
                <a:latin typeface="+mj-lt"/>
                <a:ea typeface="Times New Roman" panose="02020603050405020304" pitchFamily="18" charset="0"/>
                <a:cs typeface="Times New Roman" panose="02020603050405020304" pitchFamily="18" charset="0"/>
              </a:rPr>
              <a:t>As noted in</a:t>
            </a:r>
            <a:r>
              <a:rPr lang="en-US" b="1" dirty="0">
                <a:effectLst/>
                <a:latin typeface="+mj-lt"/>
                <a:ea typeface="Times New Roman" panose="02020603050405020304" pitchFamily="18" charset="0"/>
                <a:cs typeface="Times New Roman" panose="02020603050405020304" pitchFamily="18" charset="0"/>
              </a:rPr>
              <a:t> </a:t>
            </a:r>
            <a:r>
              <a:rPr lang="en-US" dirty="0">
                <a:effectLst/>
                <a:latin typeface="+mj-lt"/>
                <a:ea typeface="Times New Roman" panose="02020603050405020304" pitchFamily="18" charset="0"/>
                <a:cs typeface="Times New Roman" panose="02020603050405020304" pitchFamily="18" charset="0"/>
              </a:rPr>
              <a:t>N.J.A.C.</a:t>
            </a:r>
            <a:r>
              <a:rPr lang="en-US" b="1" dirty="0">
                <a:effectLst/>
                <a:latin typeface="+mj-lt"/>
                <a:ea typeface="Times New Roman" panose="02020603050405020304" pitchFamily="18" charset="0"/>
                <a:cs typeface="Times New Roman" panose="02020603050405020304" pitchFamily="18" charset="0"/>
              </a:rPr>
              <a:t> </a:t>
            </a:r>
            <a:r>
              <a:rPr lang="en-US" dirty="0">
                <a:effectLst/>
                <a:latin typeface="+mj-lt"/>
                <a:ea typeface="Times New Roman" panose="02020603050405020304" pitchFamily="18" charset="0"/>
                <a:cs typeface="Times New Roman" panose="02020603050405020304" pitchFamily="18" charset="0"/>
              </a:rPr>
              <a:t>6A:7-1.8(e), if the district board of education does not implement the comprehensive equity plan within 60 days of the ECS’s certification of completion date, or fails to report its progress annually, sanctions deemed to be appropriate by the Commissioner of Education or the Commissioner’s designee shall be imposed, and may include action to suspend, terminate or refuse to award continued federal or state financial assistance, pursuant to N.J.S.A. 18A:55-2.</a:t>
            </a:r>
            <a:endParaRPr lang="en-US" dirty="0">
              <a:latin typeface="+mj-lt"/>
              <a:ea typeface="Times New Roman" panose="02020603050405020304" pitchFamily="18" charset="0"/>
              <a:cs typeface="Times New Roman" panose="02020603050405020304" pitchFamily="18" charset="0"/>
            </a:endParaRPr>
          </a:p>
          <a:p>
            <a:pPr marL="285750" marR="0" indent="-285750">
              <a:spcAft>
                <a:spcPts val="1200"/>
              </a:spcAft>
              <a:buFont typeface="Wingdings" panose="05000000000000000000" pitchFamily="2" charset="2"/>
              <a:buChar char="q"/>
            </a:pPr>
            <a:r>
              <a:rPr lang="en-US" dirty="0">
                <a:effectLst/>
                <a:latin typeface="+mj-lt"/>
                <a:ea typeface="Times New Roman" panose="02020603050405020304" pitchFamily="18" charset="0"/>
                <a:cs typeface="Times New Roman" panose="02020603050405020304" pitchFamily="18" charset="0"/>
              </a:rPr>
              <a:t>In accordance with </a:t>
            </a:r>
            <a:r>
              <a:rPr lang="en-US" dirty="0">
                <a:solidFill>
                  <a:srgbClr val="333333"/>
                </a:solidFill>
                <a:effectLst/>
                <a:latin typeface="+mj-lt"/>
                <a:ea typeface="Times New Roman" panose="02020603050405020304" pitchFamily="18" charset="0"/>
                <a:cs typeface="Times New Roman" panose="02020603050405020304" pitchFamily="18" charset="0"/>
              </a:rPr>
              <a:t>N.J.S.A. 18A:36C-7h, </a:t>
            </a:r>
            <a:r>
              <a:rPr lang="en-US" dirty="0">
                <a:effectLst/>
                <a:latin typeface="+mj-lt"/>
                <a:ea typeface="Times New Roman" panose="02020603050405020304" pitchFamily="18" charset="0"/>
                <a:cs typeface="Times New Roman" panose="02020603050405020304" pitchFamily="18" charset="0"/>
              </a:rPr>
              <a:t>renaissance school projects are bound to the</a:t>
            </a:r>
            <a:r>
              <a:rPr lang="en-US" dirty="0">
                <a:solidFill>
                  <a:srgbClr val="333333"/>
                </a:solidFill>
                <a:effectLst/>
                <a:latin typeface="+mj-lt"/>
                <a:ea typeface="Times New Roman" panose="02020603050405020304" pitchFamily="18" charset="0"/>
                <a:cs typeface="Times New Roman" panose="02020603050405020304" pitchFamily="18" charset="0"/>
              </a:rPr>
              <a:t> laws and regulations that govern charter schools.</a:t>
            </a:r>
            <a:endParaRPr lang="en-US" dirty="0">
              <a:effectLst/>
              <a:latin typeface="+mj-lt"/>
              <a:ea typeface="Times New Roman" panose="02020603050405020304" pitchFamily="18" charset="0"/>
              <a:cs typeface="Times New Roman" panose="02020603050405020304" pitchFamily="18" charset="0"/>
            </a:endParaRPr>
          </a:p>
          <a:p>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spTree>
    <p:extLst>
      <p:ext uri="{BB962C8B-B14F-4D97-AF65-F5344CB8AC3E}">
        <p14:creationId xmlns:p14="http://schemas.microsoft.com/office/powerpoint/2010/main" val="18859471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C8540-CAB5-72CF-82F2-43B19F9346C0}"/>
              </a:ext>
            </a:extLst>
          </p:cNvPr>
          <p:cNvSpPr>
            <a:spLocks noGrp="1"/>
          </p:cNvSpPr>
          <p:nvPr>
            <p:ph type="title"/>
          </p:nvPr>
        </p:nvSpPr>
        <p:spPr>
          <a:xfrm>
            <a:off x="1256841" y="378896"/>
            <a:ext cx="10096959" cy="747579"/>
          </a:xfrm>
        </p:spPr>
        <p:txBody>
          <a:bodyPr vert="horz" lIns="91440" tIns="45720" rIns="91440" bIns="45720" rtlCol="0" anchor="ctr">
            <a:normAutofit/>
          </a:bodyPr>
          <a:lstStyle/>
          <a:p>
            <a:r>
              <a:rPr lang="en-US" sz="2800" b="1" kern="1200" dirty="0">
                <a:latin typeface="Palatino Linotype" panose="02040502050505030304" pitchFamily="18" charset="0"/>
                <a:ea typeface="+mj-ea"/>
                <a:cs typeface="+mj-cs"/>
              </a:rPr>
              <a:t>Resources for more information about Equity in Education </a:t>
            </a:r>
          </a:p>
        </p:txBody>
      </p:sp>
      <p:sp>
        <p:nvSpPr>
          <p:cNvPr id="7" name="TextBox 6">
            <a:extLst>
              <a:ext uri="{FF2B5EF4-FFF2-40B4-BE49-F238E27FC236}">
                <a16:creationId xmlns:a16="http://schemas.microsoft.com/office/drawing/2014/main" id="{1C244D79-7F62-8E8A-87C9-B94B399926AD}"/>
              </a:ext>
            </a:extLst>
          </p:cNvPr>
          <p:cNvSpPr txBox="1"/>
          <p:nvPr/>
        </p:nvSpPr>
        <p:spPr>
          <a:xfrm>
            <a:off x="176269" y="1619935"/>
            <a:ext cx="6716900" cy="4498057"/>
          </a:xfrm>
          <a:prstGeom prst="rect">
            <a:avLst/>
          </a:prstGeom>
        </p:spPr>
        <p:txBody>
          <a:bodyPr vert="horz" lIns="91440" tIns="45720" rIns="640080" bIns="45720" rtlCol="0">
            <a:normAutofit/>
          </a:bodyPr>
          <a:lstStyle/>
          <a:p>
            <a:pPr marL="342900" marR="0" lvl="0" indent="-342900">
              <a:lnSpc>
                <a:spcPct val="98000"/>
              </a:lnSpc>
              <a:spcBef>
                <a:spcPts val="1000"/>
              </a:spcBef>
              <a:spcAft>
                <a:spcPts val="1400"/>
              </a:spcAft>
              <a:buFont typeface="Wingdings" panose="05000000000000000000" pitchFamily="2" charset="2"/>
              <a:buChar char="q"/>
            </a:pPr>
            <a:r>
              <a:rPr lang="en-US" sz="2200" u="sng" dirty="0">
                <a:effectLst/>
                <a:latin typeface="Palatino Linotype" panose="02040502050505030304" pitchFamily="18" charset="0"/>
                <a:hlinkClick r:id="rId2">
                  <a:extLst>
                    <a:ext uri="{A12FA001-AC4F-418D-AE19-62706E023703}">
                      <ahyp:hlinkClr xmlns:ahyp="http://schemas.microsoft.com/office/drawing/2018/hyperlinkcolor" val="tx"/>
                    </a:ext>
                  </a:extLst>
                </a:hlinkClick>
              </a:rPr>
              <a:t>NJ State Division on Civil Rights website</a:t>
            </a:r>
            <a:endParaRPr lang="en-US" sz="2200" dirty="0">
              <a:effectLst/>
              <a:latin typeface="Palatino Linotype" panose="02040502050505030304" pitchFamily="18" charset="0"/>
            </a:endParaRPr>
          </a:p>
          <a:p>
            <a:pPr marL="342900" marR="0" lvl="0" indent="-342900">
              <a:lnSpc>
                <a:spcPct val="98000"/>
              </a:lnSpc>
              <a:spcBef>
                <a:spcPts val="1000"/>
              </a:spcBef>
              <a:spcAft>
                <a:spcPts val="1400"/>
              </a:spcAft>
              <a:buFont typeface="Wingdings" panose="05000000000000000000" pitchFamily="2" charset="2"/>
              <a:buChar char="q"/>
            </a:pPr>
            <a:r>
              <a:rPr lang="en-US" sz="2200" u="sng" dirty="0">
                <a:effectLst/>
                <a:latin typeface="Palatino Linotype" panose="02040502050505030304" pitchFamily="18" charset="0"/>
                <a:hlinkClick r:id="rId3">
                  <a:extLst>
                    <a:ext uri="{A12FA001-AC4F-418D-AE19-62706E023703}">
                      <ahyp:hlinkClr xmlns:ahyp="http://schemas.microsoft.com/office/drawing/2018/hyperlinkcolor" val="tx"/>
                    </a:ext>
                  </a:extLst>
                </a:hlinkClick>
              </a:rPr>
              <a:t>U.S. Dept. of Education Office for Civil Rights website</a:t>
            </a:r>
            <a:r>
              <a:rPr lang="en-US" sz="2200" dirty="0">
                <a:effectLst/>
                <a:latin typeface="Palatino Linotype" panose="02040502050505030304" pitchFamily="18" charset="0"/>
              </a:rPr>
              <a:t> </a:t>
            </a:r>
          </a:p>
          <a:p>
            <a:pPr marL="342900" marR="0" lvl="0" indent="-342900">
              <a:lnSpc>
                <a:spcPct val="98000"/>
              </a:lnSpc>
              <a:spcBef>
                <a:spcPts val="1000"/>
              </a:spcBef>
              <a:spcAft>
                <a:spcPts val="1400"/>
              </a:spcAft>
              <a:buFont typeface="Wingdings" panose="05000000000000000000" pitchFamily="2" charset="2"/>
              <a:buChar char="q"/>
            </a:pPr>
            <a:r>
              <a:rPr lang="en-US" sz="2200" u="sng" dirty="0">
                <a:effectLst/>
                <a:latin typeface="Palatino Linotype" panose="02040502050505030304" pitchFamily="18" charset="0"/>
                <a:hlinkClick r:id="rId4">
                  <a:extLst>
                    <a:ext uri="{A12FA001-AC4F-418D-AE19-62706E023703}">
                      <ahyp:hlinkClr xmlns:ahyp="http://schemas.microsoft.com/office/drawing/2018/hyperlinkcolor" val="tx"/>
                    </a:ext>
                  </a:extLst>
                </a:hlinkClick>
              </a:rPr>
              <a:t>U.S. Commission on Civil Rights website</a:t>
            </a:r>
            <a:endParaRPr lang="en-US" sz="2200" dirty="0">
              <a:latin typeface="Palatino Linotype" panose="02040502050505030304" pitchFamily="18" charset="0"/>
            </a:endParaRPr>
          </a:p>
          <a:p>
            <a:pPr marL="342900" marR="0" lvl="0" indent="-342900">
              <a:lnSpc>
                <a:spcPct val="98000"/>
              </a:lnSpc>
              <a:spcBef>
                <a:spcPts val="1000"/>
              </a:spcBef>
              <a:spcAft>
                <a:spcPts val="1400"/>
              </a:spcAft>
              <a:buFont typeface="Wingdings" panose="05000000000000000000" pitchFamily="2" charset="2"/>
              <a:buChar char="q"/>
            </a:pPr>
            <a:r>
              <a:rPr lang="en-US" sz="2200" u="sng" dirty="0">
                <a:effectLst/>
                <a:latin typeface="Palatino Linotype" panose="02040502050505030304" pitchFamily="18" charset="0"/>
              </a:rPr>
              <a:t>U.S. Dept. of Justice Civil Rights Division website</a:t>
            </a:r>
            <a:r>
              <a:rPr lang="en-US" sz="2200" dirty="0">
                <a:effectLst/>
                <a:latin typeface="Palatino Linotype" panose="02040502050505030304" pitchFamily="18" charset="0"/>
              </a:rPr>
              <a:t> </a:t>
            </a:r>
          </a:p>
          <a:p>
            <a:pPr marL="342900" marR="0" lvl="0" indent="-342900">
              <a:lnSpc>
                <a:spcPct val="98000"/>
              </a:lnSpc>
              <a:spcBef>
                <a:spcPts val="1000"/>
              </a:spcBef>
              <a:spcAft>
                <a:spcPts val="1400"/>
              </a:spcAft>
              <a:buFont typeface="Wingdings" panose="05000000000000000000" pitchFamily="2" charset="2"/>
              <a:buChar char="q"/>
            </a:pPr>
            <a:r>
              <a:rPr lang="en-US" sz="2200" dirty="0">
                <a:latin typeface="Palatino Linotype" panose="02040502050505030304" pitchFamily="18" charset="0"/>
                <a:hlinkClick r:id="rId5">
                  <a:extLst>
                    <a:ext uri="{A12FA001-AC4F-418D-AE19-62706E023703}">
                      <ahyp:hlinkClr xmlns:ahyp="http://schemas.microsoft.com/office/drawing/2018/hyperlinkcolor" val="tx"/>
                    </a:ext>
                  </a:extLst>
                </a:hlinkClick>
              </a:rPr>
              <a:t>NJ Department of Education Educational Equity website </a:t>
            </a:r>
            <a:endParaRPr lang="en-US" sz="2200" dirty="0">
              <a:effectLst/>
              <a:latin typeface="Palatino Linotype" panose="02040502050505030304" pitchFamily="18" charset="0"/>
            </a:endParaRPr>
          </a:p>
        </p:txBody>
      </p:sp>
      <p:pic>
        <p:nvPicPr>
          <p:cNvPr id="9" name="Picture 8" descr="A group of people wearing graduation caps at sunset">
            <a:extLst>
              <a:ext uri="{FF2B5EF4-FFF2-40B4-BE49-F238E27FC236}">
                <a16:creationId xmlns:a16="http://schemas.microsoft.com/office/drawing/2014/main" id="{4D8074A8-4C0E-7988-3A64-ABE7E9B30847}"/>
              </a:ext>
            </a:extLst>
          </p:cNvPr>
          <p:cNvPicPr>
            <a:picLocks noChangeAspect="1"/>
          </p:cNvPicPr>
          <p:nvPr/>
        </p:nvPicPr>
        <p:blipFill>
          <a:blip r:embed="rId6"/>
          <a:stretch>
            <a:fillRect/>
          </a:stretch>
        </p:blipFill>
        <p:spPr>
          <a:xfrm>
            <a:off x="6802734" y="2087347"/>
            <a:ext cx="5212997" cy="3208977"/>
          </a:xfrm>
          <a:prstGeom prst="rect">
            <a:avLst/>
          </a:prstGeom>
          <a:noFill/>
        </p:spPr>
      </p:pic>
      <p:sp>
        <p:nvSpPr>
          <p:cNvPr id="5" name="Slide Number Placeholder 4">
            <a:extLst>
              <a:ext uri="{FF2B5EF4-FFF2-40B4-BE49-F238E27FC236}">
                <a16:creationId xmlns:a16="http://schemas.microsoft.com/office/drawing/2014/main" id="{475AA899-FE8A-D701-70EA-21585D7AAA9C}"/>
              </a:ext>
            </a:extLst>
          </p:cNvPr>
          <p:cNvSpPr>
            <a:spLocks noGrp="1"/>
          </p:cNvSpPr>
          <p:nvPr>
            <p:ph type="sldNum" sz="quarter" idx="12"/>
          </p:nvPr>
        </p:nvSpPr>
        <p:spPr>
          <a:xfrm>
            <a:off x="8687719" y="6257197"/>
            <a:ext cx="2743200" cy="365125"/>
          </a:xfrm>
        </p:spPr>
        <p:txBody>
          <a:bodyPr vert="horz" lIns="91440" tIns="45720" rIns="91440" bIns="45720" rtlCol="0" anchor="ctr">
            <a:normAutofit/>
          </a:bodyPr>
          <a:lstStyle/>
          <a:p>
            <a:pPr>
              <a:spcAft>
                <a:spcPts val="600"/>
              </a:spcAft>
            </a:pPr>
            <a:fld id="{A3D1C70C-36A2-44FC-A083-98959550CFF4}" type="slidenum">
              <a:rPr lang="en-US" smtClean="0"/>
              <a:pPr>
                <a:spcAft>
                  <a:spcPts val="600"/>
                </a:spcAft>
              </a:pPr>
              <a:t>18</a:t>
            </a:fld>
            <a:endParaRPr lang="en-US"/>
          </a:p>
        </p:txBody>
      </p:sp>
    </p:spTree>
    <p:extLst>
      <p:ext uri="{BB962C8B-B14F-4D97-AF65-F5344CB8AC3E}">
        <p14:creationId xmlns:p14="http://schemas.microsoft.com/office/powerpoint/2010/main" val="11304029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F6FE6-A7C1-5F43-BB73-B2365381B940}"/>
              </a:ext>
            </a:extLst>
          </p:cNvPr>
          <p:cNvSpPr>
            <a:spLocks noGrp="1"/>
          </p:cNvSpPr>
          <p:nvPr>
            <p:ph type="title"/>
          </p:nvPr>
        </p:nvSpPr>
        <p:spPr>
          <a:xfrm>
            <a:off x="1256841" y="378896"/>
            <a:ext cx="10096959" cy="747579"/>
          </a:xfrm>
        </p:spPr>
        <p:txBody>
          <a:bodyPr/>
          <a:lstStyle/>
          <a:p>
            <a:r>
              <a:rPr lang="en-US" sz="4400" dirty="0"/>
              <a:t>Thank You!</a:t>
            </a:r>
          </a:p>
        </p:txBody>
      </p:sp>
      <p:sp>
        <p:nvSpPr>
          <p:cNvPr id="3" name="contact info">
            <a:extLst>
              <a:ext uri="{FF2B5EF4-FFF2-40B4-BE49-F238E27FC236}">
                <a16:creationId xmlns:a16="http://schemas.microsoft.com/office/drawing/2014/main" id="{ED5B7913-4DB6-0B3A-A7DC-57305D54DD38}"/>
              </a:ext>
            </a:extLst>
          </p:cNvPr>
          <p:cNvSpPr txBox="1">
            <a:spLocks/>
          </p:cNvSpPr>
          <p:nvPr/>
        </p:nvSpPr>
        <p:spPr>
          <a:xfrm>
            <a:off x="2096199" y="2467889"/>
            <a:ext cx="8022832" cy="3543456"/>
          </a:xfrm>
          <a:prstGeom prst="rect">
            <a:avLst/>
          </a:prstGeom>
        </p:spPr>
        <p:txBody>
          <a:bodyPr vert="horz" lIns="91440" tIns="45720" rIns="640080" bIns="45720" rtlCol="0">
            <a:noAutofit/>
          </a:bodyPr>
          <a:lst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36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8000"/>
              </a:lnSpc>
              <a:spcBef>
                <a:spcPts val="1000"/>
              </a:spcBef>
              <a:spcAft>
                <a:spcPts val="60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New Jersey Department of Education: </a:t>
            </a:r>
            <a:r>
              <a:rPr kumimoji="0" lang="en-US" sz="2800" b="0" i="0" u="none" strike="noStrike" kern="1200" cap="none" spc="0" normalizeH="0" baseline="0" noProof="0" dirty="0">
                <a:ln>
                  <a:noFill/>
                </a:ln>
                <a:solidFill>
                  <a:srgbClr val="0000FF"/>
                </a:solidFill>
                <a:effectLst/>
                <a:uLnTx/>
                <a:uFillTx/>
                <a:latin typeface="Palatino Linotype" panose="02040502050505030304" pitchFamily="18" charset="0"/>
                <a:ea typeface="+mn-ea"/>
                <a:cs typeface="+mn-cs"/>
                <a:hlinkClick r:id="rId2" action="ppaction://hlinkfile">
                  <a:extLst>
                    <a:ext uri="{A12FA001-AC4F-418D-AE19-62706E023703}">
                      <ahyp:hlinkClr xmlns:ahyp="http://schemas.microsoft.com/office/drawing/2018/hyperlinkcolor" val="tx"/>
                    </a:ext>
                  </a:extLst>
                </a:hlinkClick>
              </a:rPr>
              <a:t>nj.gov/education</a:t>
            </a:r>
            <a:endPar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
        <p:nvSpPr>
          <p:cNvPr id="15" name="TextBox 14">
            <a:extLst>
              <a:ext uri="{FF2B5EF4-FFF2-40B4-BE49-F238E27FC236}">
                <a16:creationId xmlns:a16="http://schemas.microsoft.com/office/drawing/2014/main" id="{C98A6DD7-D3D2-40F7-9090-80831F3E746A}"/>
              </a:ext>
            </a:extLst>
          </p:cNvPr>
          <p:cNvSpPr txBox="1"/>
          <p:nvPr/>
        </p:nvSpPr>
        <p:spPr>
          <a:xfrm>
            <a:off x="20741" y="1879930"/>
            <a:ext cx="1851451"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NewJerseyDOE</a:t>
            </a:r>
          </a:p>
        </p:txBody>
      </p:sp>
      <p:pic>
        <p:nvPicPr>
          <p:cNvPr id="12" name="Picture 11" descr="X Logo">
            <a:extLst>
              <a:ext uri="{FF2B5EF4-FFF2-40B4-BE49-F238E27FC236}">
                <a16:creationId xmlns:a16="http://schemas.microsoft.com/office/drawing/2014/main" id="{351C0259-CC97-429E-8250-4EAF02AD579B}"/>
              </a:ext>
            </a:extLst>
          </p:cNvPr>
          <p:cNvPicPr>
            <a:picLocks noChangeAspect="1"/>
          </p:cNvPicPr>
          <p:nvPr/>
        </p:nvPicPr>
        <p:blipFill rotWithShape="1">
          <a:blip r:embed="rId3">
            <a:extLst>
              <a:ext uri="{28A0092B-C50C-407E-A947-70E740481C1C}">
                <a14:useLocalDpi xmlns:a14="http://schemas.microsoft.com/office/drawing/2010/main" val="0"/>
              </a:ext>
            </a:extLst>
          </a:blip>
          <a:srcRect l="36845" t="36960" r="36875" b="36450"/>
          <a:stretch/>
        </p:blipFill>
        <p:spPr>
          <a:xfrm>
            <a:off x="523003" y="2139310"/>
            <a:ext cx="846927" cy="914400"/>
          </a:xfrm>
          <a:prstGeom prst="rect">
            <a:avLst/>
          </a:prstGeom>
        </p:spPr>
      </p:pic>
      <p:sp>
        <p:nvSpPr>
          <p:cNvPr id="16" name="TextBox 15">
            <a:extLst>
              <a:ext uri="{FF2B5EF4-FFF2-40B4-BE49-F238E27FC236}">
                <a16:creationId xmlns:a16="http://schemas.microsoft.com/office/drawing/2014/main" id="{018A6957-EAA1-443F-AEC3-50F99EEEE8C4}"/>
              </a:ext>
            </a:extLst>
          </p:cNvPr>
          <p:cNvSpPr txBox="1"/>
          <p:nvPr/>
        </p:nvSpPr>
        <p:spPr>
          <a:xfrm>
            <a:off x="73705" y="3332945"/>
            <a:ext cx="1745523"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newjerseydoe</a:t>
            </a:r>
          </a:p>
        </p:txBody>
      </p:sp>
      <p:pic>
        <p:nvPicPr>
          <p:cNvPr id="28" name="Picture 27" descr="Instagram Logo">
            <a:extLst>
              <a:ext uri="{FF2B5EF4-FFF2-40B4-BE49-F238E27FC236}">
                <a16:creationId xmlns:a16="http://schemas.microsoft.com/office/drawing/2014/main" id="{84184B09-5EFD-5829-1DD0-4BB294E072F2}"/>
              </a:ext>
            </a:extLst>
          </p:cNvPr>
          <p:cNvPicPr>
            <a:picLocks noChangeAspect="1"/>
          </p:cNvPicPr>
          <p:nvPr/>
        </p:nvPicPr>
        <p:blipFill>
          <a:blip r:embed="rId4"/>
          <a:stretch>
            <a:fillRect/>
          </a:stretch>
        </p:blipFill>
        <p:spPr>
          <a:xfrm>
            <a:off x="483587" y="3589010"/>
            <a:ext cx="925759" cy="914400"/>
          </a:xfrm>
          <a:prstGeom prst="rect">
            <a:avLst/>
          </a:prstGeom>
        </p:spPr>
      </p:pic>
      <p:sp>
        <p:nvSpPr>
          <p:cNvPr id="17" name="TextBox 16">
            <a:extLst>
              <a:ext uri="{FF2B5EF4-FFF2-40B4-BE49-F238E27FC236}">
                <a16:creationId xmlns:a16="http://schemas.microsoft.com/office/drawing/2014/main" id="{89954440-416B-4055-8A12-5E6A83E21B29}"/>
              </a:ext>
            </a:extLst>
          </p:cNvPr>
          <p:cNvSpPr txBox="1"/>
          <p:nvPr/>
        </p:nvSpPr>
        <p:spPr>
          <a:xfrm>
            <a:off x="-50025" y="4563641"/>
            <a:ext cx="1992983"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50505"/>
                </a:solidFill>
                <a:effectLst/>
                <a:uLnTx/>
                <a:uFillTx/>
                <a:latin typeface="Calibri" panose="020F0502020204030204" pitchFamily="34" charset="0"/>
                <a:ea typeface="+mn-ea"/>
                <a:cs typeface="Calibri" panose="020F0502020204030204" pitchFamily="34" charset="0"/>
              </a:rPr>
              <a:t>New Jersey Department of Education</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25" name="Picture 24" descr="Facebook Logo">
            <a:extLst>
              <a:ext uri="{FF2B5EF4-FFF2-40B4-BE49-F238E27FC236}">
                <a16:creationId xmlns:a16="http://schemas.microsoft.com/office/drawing/2014/main" id="{B423F77D-4296-7A53-FE42-93F2C8E6D832}"/>
              </a:ext>
            </a:extLst>
          </p:cNvPr>
          <p:cNvPicPr>
            <a:picLocks noChangeAspect="1"/>
          </p:cNvPicPr>
          <p:nvPr/>
        </p:nvPicPr>
        <p:blipFill>
          <a:blip r:embed="rId5"/>
          <a:stretch>
            <a:fillRect/>
          </a:stretch>
        </p:blipFill>
        <p:spPr>
          <a:xfrm>
            <a:off x="486198" y="5038709"/>
            <a:ext cx="920537" cy="914400"/>
          </a:xfrm>
          <a:prstGeom prst="rect">
            <a:avLst/>
          </a:prstGeom>
        </p:spPr>
      </p:pic>
      <p:sp>
        <p:nvSpPr>
          <p:cNvPr id="24" name="TextBox 23">
            <a:extLst>
              <a:ext uri="{FF2B5EF4-FFF2-40B4-BE49-F238E27FC236}">
                <a16:creationId xmlns:a16="http://schemas.microsoft.com/office/drawing/2014/main" id="{BDEDCD0D-44F9-46CB-826E-3D0F5C99A338}"/>
              </a:ext>
            </a:extLst>
          </p:cNvPr>
          <p:cNvSpPr txBox="1"/>
          <p:nvPr/>
        </p:nvSpPr>
        <p:spPr>
          <a:xfrm>
            <a:off x="10103529" y="1698818"/>
            <a:ext cx="2037174"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50505"/>
                </a:solidFill>
                <a:effectLst/>
                <a:uLnTx/>
                <a:uFillTx/>
                <a:latin typeface="Calibri" panose="020F0502020204030204" pitchFamily="34" charset="0"/>
                <a:ea typeface="+mn-ea"/>
                <a:cs typeface="Calibri" panose="020F0502020204030204" pitchFamily="34" charset="0"/>
              </a:rPr>
              <a:t>New Jersey Department of Education</a:t>
            </a:r>
          </a:p>
        </p:txBody>
      </p:sp>
      <p:pic>
        <p:nvPicPr>
          <p:cNvPr id="6" name="Picture 5" descr="LinkedIn Logo">
            <a:extLst>
              <a:ext uri="{FF2B5EF4-FFF2-40B4-BE49-F238E27FC236}">
                <a16:creationId xmlns:a16="http://schemas.microsoft.com/office/drawing/2014/main" id="{563C18A2-0573-84D8-33FD-A5CE7D29A7A8}"/>
              </a:ext>
            </a:extLst>
          </p:cNvPr>
          <p:cNvPicPr>
            <a:picLocks noChangeAspect="1"/>
          </p:cNvPicPr>
          <p:nvPr/>
        </p:nvPicPr>
        <p:blipFill>
          <a:blip r:embed="rId6"/>
          <a:stretch>
            <a:fillRect/>
          </a:stretch>
        </p:blipFill>
        <p:spPr>
          <a:xfrm>
            <a:off x="10664916" y="2137113"/>
            <a:ext cx="914400" cy="914400"/>
          </a:xfrm>
          <a:prstGeom prst="rect">
            <a:avLst/>
          </a:prstGeom>
        </p:spPr>
      </p:pic>
      <p:sp>
        <p:nvSpPr>
          <p:cNvPr id="22" name="TextBox 21">
            <a:extLst>
              <a:ext uri="{FF2B5EF4-FFF2-40B4-BE49-F238E27FC236}">
                <a16:creationId xmlns:a16="http://schemas.microsoft.com/office/drawing/2014/main" id="{A371DEC3-936D-4747-A5D4-F3CDB756CE4E}"/>
              </a:ext>
            </a:extLst>
          </p:cNvPr>
          <p:cNvSpPr txBox="1"/>
          <p:nvPr/>
        </p:nvSpPr>
        <p:spPr>
          <a:xfrm>
            <a:off x="10111171" y="3100603"/>
            <a:ext cx="2021891"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50505"/>
                </a:solidFill>
                <a:effectLst/>
                <a:uLnTx/>
                <a:uFillTx/>
                <a:latin typeface="Calibri" panose="020F0502020204030204" pitchFamily="34" charset="0"/>
                <a:ea typeface="+mn-ea"/>
                <a:cs typeface="Calibri" panose="020F0502020204030204" pitchFamily="34" charset="0"/>
              </a:rPr>
              <a:t>New Jersey Department of Education</a:t>
            </a:r>
          </a:p>
        </p:txBody>
      </p:sp>
      <p:pic>
        <p:nvPicPr>
          <p:cNvPr id="19" name="Picture 18" descr="YouTube Logo">
            <a:extLst>
              <a:ext uri="{FF2B5EF4-FFF2-40B4-BE49-F238E27FC236}">
                <a16:creationId xmlns:a16="http://schemas.microsoft.com/office/drawing/2014/main" id="{B4ADD09C-B5B4-6CF8-1D6F-D551C3E9A139}"/>
              </a:ext>
            </a:extLst>
          </p:cNvPr>
          <p:cNvPicPr>
            <a:picLocks noChangeAspect="1"/>
          </p:cNvPicPr>
          <p:nvPr/>
        </p:nvPicPr>
        <p:blipFill>
          <a:blip r:embed="rId7"/>
          <a:stretch>
            <a:fillRect/>
          </a:stretch>
        </p:blipFill>
        <p:spPr>
          <a:xfrm>
            <a:off x="10664916" y="3584984"/>
            <a:ext cx="914400" cy="914400"/>
          </a:xfrm>
          <a:prstGeom prst="rect">
            <a:avLst/>
          </a:prstGeom>
        </p:spPr>
      </p:pic>
      <p:sp>
        <p:nvSpPr>
          <p:cNvPr id="26" name="TextBox 25">
            <a:extLst>
              <a:ext uri="{FF2B5EF4-FFF2-40B4-BE49-F238E27FC236}">
                <a16:creationId xmlns:a16="http://schemas.microsoft.com/office/drawing/2014/main" id="{FC2060B2-0C00-43A2-B483-E98236403679}"/>
              </a:ext>
            </a:extLst>
          </p:cNvPr>
          <p:cNvSpPr txBox="1"/>
          <p:nvPr/>
        </p:nvSpPr>
        <p:spPr>
          <a:xfrm>
            <a:off x="10172133" y="4730932"/>
            <a:ext cx="1899967"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newjerseydoe</a:t>
            </a:r>
          </a:p>
        </p:txBody>
      </p:sp>
      <p:pic>
        <p:nvPicPr>
          <p:cNvPr id="21" name="Picture 20" descr="Threads Logo">
            <a:extLst>
              <a:ext uri="{FF2B5EF4-FFF2-40B4-BE49-F238E27FC236}">
                <a16:creationId xmlns:a16="http://schemas.microsoft.com/office/drawing/2014/main" id="{F5E911C3-B5CA-4316-AABA-7AB7490E6337}"/>
              </a:ext>
            </a:extLst>
          </p:cNvPr>
          <p:cNvPicPr>
            <a:picLocks noChangeAspect="1"/>
          </p:cNvPicPr>
          <p:nvPr/>
        </p:nvPicPr>
        <p:blipFill>
          <a:blip r:embed="rId8"/>
          <a:stretch>
            <a:fillRect/>
          </a:stretch>
        </p:blipFill>
        <p:spPr>
          <a:xfrm>
            <a:off x="10652643" y="5066482"/>
            <a:ext cx="938947" cy="914400"/>
          </a:xfrm>
          <a:prstGeom prst="rect">
            <a:avLst/>
          </a:prstGeom>
        </p:spPr>
      </p:pic>
      <p:sp>
        <p:nvSpPr>
          <p:cNvPr id="5" name="Slide Number Placeholder 4">
            <a:extLst>
              <a:ext uri="{FF2B5EF4-FFF2-40B4-BE49-F238E27FC236}">
                <a16:creationId xmlns:a16="http://schemas.microsoft.com/office/drawing/2014/main" id="{F18ABC39-BBC1-4786-8E89-920EC9750E4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1565767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54EA1-A936-D1AA-C8ED-2FB169A75CE2}"/>
              </a:ext>
            </a:extLst>
          </p:cNvPr>
          <p:cNvSpPr>
            <a:spLocks noGrp="1"/>
          </p:cNvSpPr>
          <p:nvPr>
            <p:ph type="title"/>
          </p:nvPr>
        </p:nvSpPr>
        <p:spPr>
          <a:xfrm>
            <a:off x="1256842" y="378896"/>
            <a:ext cx="10049244" cy="747579"/>
          </a:xfrm>
        </p:spPr>
        <p:txBody>
          <a:bodyPr/>
          <a:lstStyle/>
          <a:p>
            <a:r>
              <a:rPr lang="en-US" sz="2800" dirty="0"/>
              <a:t>N.J.A.C. 6A:7: Managing for Equity in Education (1 of 2)  </a:t>
            </a:r>
          </a:p>
        </p:txBody>
      </p:sp>
      <p:sp>
        <p:nvSpPr>
          <p:cNvPr id="5" name="Slide Number Placeholder 4">
            <a:extLst>
              <a:ext uri="{FF2B5EF4-FFF2-40B4-BE49-F238E27FC236}">
                <a16:creationId xmlns:a16="http://schemas.microsoft.com/office/drawing/2014/main" id="{363FA38A-2901-75BF-58A9-5A488124074E}"/>
              </a:ext>
            </a:extLst>
          </p:cNvPr>
          <p:cNvSpPr>
            <a:spLocks noGrp="1"/>
          </p:cNvSpPr>
          <p:nvPr>
            <p:ph type="sldNum" sz="quarter" idx="12"/>
          </p:nvPr>
        </p:nvSpPr>
        <p:spPr/>
        <p:txBody>
          <a:bodyPr/>
          <a:lstStyle/>
          <a:p>
            <a:fld id="{A3D1C70C-36A2-44FC-A083-98959550CFF4}" type="slidenum">
              <a:rPr lang="en-US" smtClean="0"/>
              <a:t>2</a:t>
            </a:fld>
            <a:endParaRPr lang="en-US" dirty="0"/>
          </a:p>
        </p:txBody>
      </p:sp>
      <p:sp>
        <p:nvSpPr>
          <p:cNvPr id="6" name="TextBox 5">
            <a:extLst>
              <a:ext uri="{FF2B5EF4-FFF2-40B4-BE49-F238E27FC236}">
                <a16:creationId xmlns:a16="http://schemas.microsoft.com/office/drawing/2014/main" id="{5EC5D230-05B0-1817-5ED8-93F31DB8C17D}"/>
              </a:ext>
            </a:extLst>
          </p:cNvPr>
          <p:cNvSpPr txBox="1"/>
          <p:nvPr/>
        </p:nvSpPr>
        <p:spPr>
          <a:xfrm>
            <a:off x="276738" y="1238335"/>
            <a:ext cx="6619718" cy="5201424"/>
          </a:xfrm>
          <a:prstGeom prst="rect">
            <a:avLst/>
          </a:prstGeom>
          <a:noFill/>
        </p:spPr>
        <p:txBody>
          <a:bodyPr wrap="square">
            <a:spAutoFit/>
          </a:bodyPr>
          <a:lstStyle/>
          <a:p>
            <a:pPr marL="285750" indent="-285750">
              <a:buFont typeface="Wingdings" panose="05000000000000000000" pitchFamily="2" charset="2"/>
              <a:buChar char="q"/>
              <a:defRPr/>
            </a:pPr>
            <a:endParaRPr lang="en-US" sz="800" dirty="0">
              <a:solidFill>
                <a:prstClr val="black"/>
              </a:solidFill>
            </a:endParaRPr>
          </a:p>
          <a:p>
            <a:pPr marL="285750" indent="-285750">
              <a:buFont typeface="Wingdings" panose="05000000000000000000" pitchFamily="2" charset="2"/>
              <a:buChar char="q"/>
              <a:defRPr/>
            </a:pPr>
            <a:r>
              <a:rPr lang="en-US" sz="1500" dirty="0">
                <a:effectLst/>
                <a:latin typeface="Palatino Linotype" panose="02040502050505030304" pitchFamily="18" charset="0"/>
                <a:ea typeface="Times New Roman" panose="02020603050405020304" pitchFamily="18" charset="0"/>
                <a:cs typeface="Times New Roman" panose="02020603050405020304" pitchFamily="18" charset="0"/>
              </a:rPr>
              <a:t>In September 2023, the State Board of Education re-adopted                     </a:t>
            </a:r>
            <a:r>
              <a:rPr lang="en-US" sz="1500" dirty="0">
                <a:effectLst/>
                <a:latin typeface="Palatino Linotype" panose="02040502050505030304" pitchFamily="18" charset="0"/>
                <a:ea typeface="Times New Roman" panose="02020603050405020304" pitchFamily="18" charset="0"/>
                <a:cs typeface="Times New Roman" panose="02020603050405020304" pitchFamily="18" charset="0"/>
                <a:hlinkClick r:id="rId2"/>
              </a:rPr>
              <a:t>N.J.A.C. 6A:7, Managing for Equity in Education</a:t>
            </a:r>
            <a:r>
              <a:rPr lang="en-US" sz="1500" dirty="0">
                <a:effectLst/>
                <a:latin typeface="Palatino Linotype" panose="02040502050505030304" pitchFamily="18" charset="0"/>
                <a:ea typeface="Times New Roman" panose="02020603050405020304" pitchFamily="18" charset="0"/>
                <a:cs typeface="Times New Roman" panose="02020603050405020304" pitchFamily="18" charset="0"/>
              </a:rPr>
              <a:t>, which outlines responsibilities for achieving and maintaining compliance with all state and federal laws governing equity in educational activities and programs. </a:t>
            </a:r>
            <a:endParaRPr lang="en-US" sz="1500" dirty="0">
              <a:solidFill>
                <a:prstClr val="black"/>
              </a:solidFill>
              <a:latin typeface="Palatino Linotype" panose="02040502050505030304" pitchFamily="18" charset="0"/>
            </a:endParaRPr>
          </a:p>
          <a:p>
            <a:pPr>
              <a:defRPr/>
            </a:pPr>
            <a:endParaRPr lang="en-US" sz="1100" dirty="0">
              <a:solidFill>
                <a:prstClr val="black"/>
              </a:solidFill>
              <a:latin typeface="+mj-lt"/>
              <a:cs typeface="Times New Roman" panose="02020603050405020304" pitchFamily="18" charset="0"/>
            </a:endParaRPr>
          </a:p>
          <a:p>
            <a:pPr marL="285750" indent="-285750">
              <a:buFont typeface="Wingdings" panose="05000000000000000000" pitchFamily="2" charset="2"/>
              <a:buChar char="q"/>
              <a:defRPr/>
            </a:pPr>
            <a:r>
              <a:rPr lang="en-US" sz="1500" dirty="0">
                <a:solidFill>
                  <a:prstClr val="black"/>
                </a:solidFill>
              </a:rPr>
              <a:t>As a result, all school districts, including charter schools and renaissance school projects are mandated to develop a three-year Comprehensive Equity Plan (CEP). </a:t>
            </a:r>
          </a:p>
          <a:p>
            <a:pPr marL="285750" indent="-285750">
              <a:buFont typeface="Wingdings" panose="05000000000000000000" pitchFamily="2" charset="2"/>
              <a:buChar char="q"/>
              <a:defRPr/>
            </a:pPr>
            <a:endParaRPr lang="en-US" sz="1100" dirty="0">
              <a:solidFill>
                <a:prstClr val="black"/>
              </a:solidFill>
            </a:endParaRPr>
          </a:p>
          <a:p>
            <a:pPr marL="285750" indent="-285750">
              <a:buFont typeface="Wingdings" panose="05000000000000000000" pitchFamily="2" charset="2"/>
              <a:buChar char="q"/>
              <a:defRPr/>
            </a:pPr>
            <a:r>
              <a:rPr lang="en-US" sz="1500" dirty="0">
                <a:ea typeface="Times New Roman" panose="02020603050405020304" pitchFamily="18" charset="0"/>
                <a:cs typeface="Times New Roman" panose="02020603050405020304" pitchFamily="18" charset="0"/>
              </a:rPr>
              <a:t>In accordance with N.J.A.C. 6A:7-1.4(c), t</a:t>
            </a:r>
            <a:r>
              <a:rPr lang="en-US" sz="1500" dirty="0">
                <a:effectLst/>
                <a:ea typeface="Times New Roman" panose="02020603050405020304" pitchFamily="18" charset="0"/>
                <a:cs typeface="Times New Roman" panose="02020603050405020304" pitchFamily="18" charset="0"/>
              </a:rPr>
              <a:t>he responsibility of each district board of education and charter and renaissance school project board of trustees (Board) is to identify and correct all discriminatory and inequitable</a:t>
            </a:r>
            <a:r>
              <a:rPr lang="en-US" sz="1500" dirty="0">
                <a:ea typeface="Times New Roman" panose="02020603050405020304" pitchFamily="18" charset="0"/>
                <a:cs typeface="Times New Roman" panose="02020603050405020304" pitchFamily="18" charset="0"/>
              </a:rPr>
              <a:t> educational</a:t>
            </a:r>
            <a:r>
              <a:rPr lang="en-US" sz="1500" dirty="0">
                <a:effectLst/>
                <a:ea typeface="Times New Roman" panose="02020603050405020304" pitchFamily="18" charset="0"/>
                <a:cs typeface="Times New Roman" panose="02020603050405020304" pitchFamily="18" charset="0"/>
              </a:rPr>
              <a:t> policies, patterns, programs, and practices affecting its </a:t>
            </a:r>
            <a:r>
              <a:rPr lang="en-US" sz="1500" dirty="0">
                <a:ea typeface="Times New Roman" panose="02020603050405020304" pitchFamily="18" charset="0"/>
                <a:cs typeface="Times New Roman" panose="02020603050405020304" pitchFamily="18" charset="0"/>
              </a:rPr>
              <a:t>programs</a:t>
            </a:r>
            <a:r>
              <a:rPr lang="en-US" sz="1500" dirty="0">
                <a:effectLst/>
                <a:ea typeface="Times New Roman" panose="02020603050405020304" pitchFamily="18" charset="0"/>
                <a:cs typeface="Times New Roman" panose="02020603050405020304" pitchFamily="18" charset="0"/>
              </a:rPr>
              <a:t>,</a:t>
            </a:r>
            <a:r>
              <a:rPr lang="en-US" sz="1500" dirty="0">
                <a:ea typeface="Times New Roman" panose="02020603050405020304" pitchFamily="18" charset="0"/>
                <a:cs typeface="Times New Roman" panose="02020603050405020304" pitchFamily="18" charset="0"/>
              </a:rPr>
              <a:t> facilities</a:t>
            </a:r>
            <a:r>
              <a:rPr lang="en-US" sz="1500" dirty="0">
                <a:effectLst/>
                <a:ea typeface="Times New Roman" panose="02020603050405020304" pitchFamily="18" charset="0"/>
                <a:cs typeface="Times New Roman" panose="02020603050405020304" pitchFamily="18" charset="0"/>
              </a:rPr>
              <a:t>, students, and staff. </a:t>
            </a:r>
            <a:endParaRPr lang="en-US" sz="1500" dirty="0">
              <a:ea typeface="Times New Roman" panose="02020603050405020304" pitchFamily="18" charset="0"/>
              <a:cs typeface="Times New Roman" panose="02020603050405020304" pitchFamily="18" charset="0"/>
            </a:endParaRPr>
          </a:p>
          <a:p>
            <a:pPr>
              <a:defRPr/>
            </a:pPr>
            <a:endParaRPr lang="en-US" sz="1100" dirty="0">
              <a:effectLst/>
              <a:ea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500" b="0" i="0" u="none" strike="noStrike" kern="1200" cap="none" spc="0" normalizeH="0" baseline="0" noProof="0" dirty="0">
                <a:ln>
                  <a:noFill/>
                </a:ln>
                <a:solidFill>
                  <a:prstClr val="black"/>
                </a:solidFill>
                <a:effectLst/>
                <a:uLnTx/>
                <a:uFillTx/>
                <a:latin typeface="Palatino Linotype"/>
                <a:ea typeface="+mn-ea"/>
                <a:cs typeface="+mn-cs"/>
              </a:rPr>
              <a:t>The role of the New Jersey Department of Education (Department) is to ensure that each district, charter school and renaissance school project complies with equity requirements, and to provide guidelines to accomplish that result.</a:t>
            </a:r>
          </a:p>
          <a:p>
            <a:pPr marL="285750" indent="-285750">
              <a:buFont typeface="Wingdings" panose="05000000000000000000" pitchFamily="2" charset="2"/>
              <a:buChar char="q"/>
              <a:defRPr/>
            </a:pPr>
            <a:endParaRPr lang="en-US" sz="800" dirty="0">
              <a:solidFill>
                <a:prstClr val="black"/>
              </a:solidFill>
              <a:cs typeface="Times New Roman" panose="02020603050405020304" pitchFamily="18" charset="0"/>
            </a:endParaRPr>
          </a:p>
          <a:p>
            <a:pPr>
              <a:defRPr/>
            </a:pPr>
            <a:endParaRPr lang="en-US" sz="1600" dirty="0">
              <a:solidFill>
                <a:prstClr val="black"/>
              </a:solidFill>
            </a:endParaRPr>
          </a:p>
        </p:txBody>
      </p:sp>
      <p:pic>
        <p:nvPicPr>
          <p:cNvPr id="3" name="Picture 2" descr="A group of kids giving each other a high five">
            <a:extLst>
              <a:ext uri="{FF2B5EF4-FFF2-40B4-BE49-F238E27FC236}">
                <a16:creationId xmlns:a16="http://schemas.microsoft.com/office/drawing/2014/main" id="{0C8751C8-3D91-17D5-6F0A-436E481B2E4F}"/>
              </a:ext>
            </a:extLst>
          </p:cNvPr>
          <p:cNvPicPr>
            <a:picLocks noChangeAspect="1"/>
          </p:cNvPicPr>
          <p:nvPr/>
        </p:nvPicPr>
        <p:blipFill>
          <a:blip r:embed="rId3"/>
          <a:stretch>
            <a:fillRect/>
          </a:stretch>
        </p:blipFill>
        <p:spPr>
          <a:xfrm>
            <a:off x="7546207" y="2158202"/>
            <a:ext cx="4369055" cy="2910711"/>
          </a:xfrm>
          <a:prstGeom prst="rect">
            <a:avLst/>
          </a:prstGeom>
        </p:spPr>
      </p:pic>
    </p:spTree>
    <p:extLst>
      <p:ext uri="{BB962C8B-B14F-4D97-AF65-F5344CB8AC3E}">
        <p14:creationId xmlns:p14="http://schemas.microsoft.com/office/powerpoint/2010/main" val="1255373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7453E06-5FB1-C9DB-F536-F841E744EF68}"/>
              </a:ext>
            </a:extLst>
          </p:cNvPr>
          <p:cNvSpPr>
            <a:spLocks noGrp="1"/>
          </p:cNvSpPr>
          <p:nvPr>
            <p:ph type="sldNum" sz="quarter" idx="12"/>
          </p:nvPr>
        </p:nvSpPr>
        <p:spPr/>
        <p:txBody>
          <a:bodyPr/>
          <a:lstStyle/>
          <a:p>
            <a:fld id="{A3D1C70C-36A2-44FC-A083-98959550CFF4}" type="slidenum">
              <a:rPr lang="en-US" smtClean="0"/>
              <a:t>3</a:t>
            </a:fld>
            <a:endParaRPr lang="en-US"/>
          </a:p>
        </p:txBody>
      </p:sp>
      <p:sp>
        <p:nvSpPr>
          <p:cNvPr id="6" name="Title 1">
            <a:extLst>
              <a:ext uri="{FF2B5EF4-FFF2-40B4-BE49-F238E27FC236}">
                <a16:creationId xmlns:a16="http://schemas.microsoft.com/office/drawing/2014/main" id="{7F7F5005-8A5E-9451-5E30-ECA3DEF7D745}"/>
              </a:ext>
            </a:extLst>
          </p:cNvPr>
          <p:cNvSpPr>
            <a:spLocks noGrp="1"/>
          </p:cNvSpPr>
          <p:nvPr>
            <p:ph type="title"/>
          </p:nvPr>
        </p:nvSpPr>
        <p:spPr>
          <a:xfrm>
            <a:off x="1256842" y="378896"/>
            <a:ext cx="10049244" cy="747579"/>
          </a:xfrm>
        </p:spPr>
        <p:txBody>
          <a:bodyPr/>
          <a:lstStyle/>
          <a:p>
            <a:r>
              <a:rPr lang="en-US" sz="2800" dirty="0"/>
              <a:t>N.J.A.C. 6A:7: Managing for Equity in Education (2 of 2)  </a:t>
            </a:r>
          </a:p>
        </p:txBody>
      </p:sp>
      <p:pic>
        <p:nvPicPr>
          <p:cNvPr id="7" name="Picture 6" descr="A group of people throwing graduation caps">
            <a:extLst>
              <a:ext uri="{FF2B5EF4-FFF2-40B4-BE49-F238E27FC236}">
                <a16:creationId xmlns:a16="http://schemas.microsoft.com/office/drawing/2014/main" id="{2B4DEF7B-5201-70E7-08D3-B591C4848935}"/>
              </a:ext>
            </a:extLst>
          </p:cNvPr>
          <p:cNvPicPr>
            <a:picLocks noChangeAspect="1"/>
          </p:cNvPicPr>
          <p:nvPr/>
        </p:nvPicPr>
        <p:blipFill>
          <a:blip r:embed="rId2"/>
          <a:stretch>
            <a:fillRect/>
          </a:stretch>
        </p:blipFill>
        <p:spPr>
          <a:xfrm>
            <a:off x="6854725" y="2536531"/>
            <a:ext cx="5052773" cy="2837608"/>
          </a:xfrm>
          <a:prstGeom prst="rect">
            <a:avLst/>
          </a:prstGeom>
        </p:spPr>
      </p:pic>
      <p:sp>
        <p:nvSpPr>
          <p:cNvPr id="9" name="TextBox 8">
            <a:extLst>
              <a:ext uri="{FF2B5EF4-FFF2-40B4-BE49-F238E27FC236}">
                <a16:creationId xmlns:a16="http://schemas.microsoft.com/office/drawing/2014/main" id="{D7001370-8A5C-F15E-8074-E18F572375DB}"/>
              </a:ext>
            </a:extLst>
          </p:cNvPr>
          <p:cNvSpPr txBox="1"/>
          <p:nvPr/>
        </p:nvSpPr>
        <p:spPr>
          <a:xfrm>
            <a:off x="353027" y="1055427"/>
            <a:ext cx="10747960" cy="954107"/>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endParaRPr lang="en-US" sz="800" dirty="0">
              <a:solidFill>
                <a:prstClr val="black"/>
              </a:solidFill>
            </a:endParaRPr>
          </a:p>
          <a:p>
            <a:pPr marR="0" lvl="0" algn="l" defTabSz="914400" rtl="0" eaLnBrk="1" fontAlgn="auto" latinLnBrk="0" hangingPunct="1">
              <a:lnSpc>
                <a:spcPct val="100000"/>
              </a:lnSpc>
              <a:spcBef>
                <a:spcPts val="0"/>
              </a:spcBef>
              <a:spcAft>
                <a:spcPts val="0"/>
              </a:spcAft>
              <a:buClrTx/>
              <a:buSzTx/>
              <a:tabLst/>
              <a:defRPr/>
            </a:pPr>
            <a:r>
              <a:rPr kumimoji="0" lang="en-US" sz="1600" b="0" i="0" u="none" strike="noStrike" kern="1200" cap="none" spc="0" normalizeH="0" baseline="0" noProof="0" dirty="0">
                <a:ln>
                  <a:noFill/>
                </a:ln>
                <a:solidFill>
                  <a:prstClr val="black"/>
                </a:solidFill>
                <a:effectLst/>
                <a:uLnTx/>
                <a:uFillTx/>
                <a:ea typeface="+mn-ea"/>
                <a:cs typeface="+mn-cs"/>
              </a:rPr>
              <a:t>The CEP is comprised of three appendices and a statement of assurance (SOA) that enables school districts, charter schools and renaissance school projects to comply with equity requirements including, but not limited to, the following:  </a:t>
            </a:r>
          </a:p>
        </p:txBody>
      </p:sp>
      <p:sp>
        <p:nvSpPr>
          <p:cNvPr id="11" name="TextBox 10">
            <a:extLst>
              <a:ext uri="{FF2B5EF4-FFF2-40B4-BE49-F238E27FC236}">
                <a16:creationId xmlns:a16="http://schemas.microsoft.com/office/drawing/2014/main" id="{567CC73A-3976-AF86-F014-E0B61E876867}"/>
              </a:ext>
            </a:extLst>
          </p:cNvPr>
          <p:cNvSpPr txBox="1"/>
          <p:nvPr/>
        </p:nvSpPr>
        <p:spPr>
          <a:xfrm>
            <a:off x="610535" y="2046207"/>
            <a:ext cx="5454807" cy="1800493"/>
          </a:xfrm>
          <a:prstGeom prst="rect">
            <a:avLst/>
          </a:prstGeom>
          <a:noFill/>
        </p:spPr>
        <p:txBody>
          <a:bodyPr wrap="square">
            <a:spAutoFit/>
          </a:bodyPr>
          <a:lstStyle/>
          <a:p>
            <a:pPr marR="0">
              <a:spcBef>
                <a:spcPts val="600"/>
              </a:spcBef>
              <a:spcAft>
                <a:spcPts val="600"/>
              </a:spcAft>
            </a:pPr>
            <a:r>
              <a:rPr lang="en-US" sz="1600" b="1" dirty="0">
                <a:effectLst/>
                <a:latin typeface="+mj-lt"/>
                <a:cs typeface="Times New Roman" panose="02020603050405020304" pitchFamily="18" charset="0"/>
              </a:rPr>
              <a:t>                                 Federal Laws</a:t>
            </a:r>
          </a:p>
          <a:p>
            <a:pPr marL="342900" marR="0" lvl="0" indent="-342900">
              <a:spcAft>
                <a:spcPts val="600"/>
              </a:spcAft>
              <a:buFont typeface="Wingdings" panose="05000000000000000000" pitchFamily="2" charset="2"/>
              <a:buChar char="q"/>
            </a:pPr>
            <a:r>
              <a:rPr lang="en-US" sz="1400" dirty="0">
                <a:effectLst/>
                <a:latin typeface="+mj-lt"/>
                <a:ea typeface="Times New Roman" panose="02020603050405020304" pitchFamily="18" charset="0"/>
                <a:cs typeface="Times New Roman" panose="02020603050405020304" pitchFamily="18" charset="0"/>
              </a:rPr>
              <a:t>Titles VI and VII of the Civil Rights Act of 1964 </a:t>
            </a:r>
          </a:p>
          <a:p>
            <a:pPr marL="342900" marR="0" lvl="0" indent="-342900">
              <a:spcAft>
                <a:spcPts val="600"/>
              </a:spcAft>
              <a:buFont typeface="Wingdings" panose="05000000000000000000" pitchFamily="2" charset="2"/>
              <a:buChar char="q"/>
            </a:pPr>
            <a:r>
              <a:rPr lang="en-US" sz="1400" dirty="0">
                <a:effectLst/>
                <a:latin typeface="+mj-lt"/>
                <a:ea typeface="Times New Roman" panose="02020603050405020304" pitchFamily="18" charset="0"/>
                <a:cs typeface="Times New Roman" panose="02020603050405020304" pitchFamily="18" charset="0"/>
              </a:rPr>
              <a:t>Title IX of the Education Amendments of 1972 </a:t>
            </a:r>
          </a:p>
          <a:p>
            <a:pPr marL="342900" marR="0" lvl="0" indent="-342900">
              <a:spcAft>
                <a:spcPts val="600"/>
              </a:spcAft>
              <a:buFont typeface="Wingdings" panose="05000000000000000000" pitchFamily="2" charset="2"/>
              <a:buChar char="q"/>
            </a:pPr>
            <a:r>
              <a:rPr lang="en-US" sz="1400" dirty="0">
                <a:effectLst/>
                <a:latin typeface="+mj-lt"/>
                <a:ea typeface="Times New Roman" panose="02020603050405020304" pitchFamily="18" charset="0"/>
                <a:cs typeface="Times New Roman" panose="02020603050405020304" pitchFamily="18" charset="0"/>
              </a:rPr>
              <a:t>Section 504 of the Rehabilitation Act of 1973 </a:t>
            </a:r>
          </a:p>
          <a:p>
            <a:pPr marL="342900" marR="0" lvl="0" indent="-342900">
              <a:spcAft>
                <a:spcPts val="600"/>
              </a:spcAft>
              <a:buFont typeface="Wingdings" panose="05000000000000000000" pitchFamily="2" charset="2"/>
              <a:buChar char="q"/>
            </a:pPr>
            <a:r>
              <a:rPr lang="en-US" sz="1400" dirty="0">
                <a:effectLst/>
                <a:latin typeface="+mj-lt"/>
                <a:ea typeface="Times New Roman" panose="02020603050405020304" pitchFamily="18" charset="0"/>
                <a:cs typeface="Times New Roman" panose="02020603050405020304" pitchFamily="18" charset="0"/>
              </a:rPr>
              <a:t>The Americans with Disabilities Act of 1990 </a:t>
            </a:r>
          </a:p>
          <a:p>
            <a:pPr marL="342900" marR="0" lvl="0" indent="-342900">
              <a:spcAft>
                <a:spcPts val="1200"/>
              </a:spcAft>
              <a:buFont typeface="Wingdings" panose="05000000000000000000" pitchFamily="2" charset="2"/>
              <a:buChar char="q"/>
            </a:pPr>
            <a:r>
              <a:rPr lang="en-US" sz="1400" dirty="0">
                <a:effectLst/>
                <a:latin typeface="+mj-lt"/>
                <a:ea typeface="Times New Roman" panose="02020603050405020304" pitchFamily="18" charset="0"/>
                <a:cs typeface="Times New Roman" panose="02020603050405020304" pitchFamily="18" charset="0"/>
              </a:rPr>
              <a:t>Individuals with Disabilities Education Act (I.D.E.A.) </a:t>
            </a:r>
          </a:p>
        </p:txBody>
      </p:sp>
      <p:sp>
        <p:nvSpPr>
          <p:cNvPr id="13" name="TextBox 12">
            <a:extLst>
              <a:ext uri="{FF2B5EF4-FFF2-40B4-BE49-F238E27FC236}">
                <a16:creationId xmlns:a16="http://schemas.microsoft.com/office/drawing/2014/main" id="{3BEF24D4-1EC1-137E-5797-9237CC9010F1}"/>
              </a:ext>
            </a:extLst>
          </p:cNvPr>
          <p:cNvSpPr txBox="1"/>
          <p:nvPr/>
        </p:nvSpPr>
        <p:spPr>
          <a:xfrm>
            <a:off x="610536" y="3846700"/>
            <a:ext cx="5454807" cy="2123658"/>
          </a:xfrm>
          <a:prstGeom prst="rect">
            <a:avLst/>
          </a:prstGeom>
          <a:noFill/>
        </p:spPr>
        <p:txBody>
          <a:bodyPr wrap="square">
            <a:spAutoFit/>
          </a:bodyPr>
          <a:lstStyle/>
          <a:p>
            <a:pPr marL="0" marR="0">
              <a:spcBef>
                <a:spcPts val="600"/>
              </a:spcBef>
              <a:spcAft>
                <a:spcPts val="600"/>
              </a:spcAft>
            </a:pPr>
            <a:r>
              <a:rPr lang="en-US" b="1" dirty="0">
                <a:effectLst/>
                <a:latin typeface="+mj-lt"/>
                <a:cs typeface="Times New Roman" panose="02020603050405020304" pitchFamily="18" charset="0"/>
              </a:rPr>
              <a:t>                                 </a:t>
            </a:r>
            <a:r>
              <a:rPr lang="en-US" sz="1600" b="1" dirty="0">
                <a:effectLst/>
                <a:latin typeface="+mj-lt"/>
                <a:cs typeface="Times New Roman" panose="02020603050405020304" pitchFamily="18" charset="0"/>
              </a:rPr>
              <a:t>State Laws</a:t>
            </a:r>
          </a:p>
          <a:p>
            <a:pPr marL="342900" marR="0" lvl="0" indent="-342900">
              <a:spcAft>
                <a:spcPts val="600"/>
              </a:spcAft>
              <a:buFont typeface="Wingdings" panose="05000000000000000000" pitchFamily="2" charset="2"/>
              <a:buChar char="q"/>
            </a:pPr>
            <a:r>
              <a:rPr lang="en-US" sz="1400" dirty="0">
                <a:effectLst/>
                <a:latin typeface="+mj-lt"/>
                <a:ea typeface="Times New Roman" panose="02020603050405020304" pitchFamily="18" charset="0"/>
                <a:cs typeface="Times New Roman" panose="02020603050405020304" pitchFamily="18" charset="0"/>
              </a:rPr>
              <a:t>Article I, Paragraph 5 of the New Jersey State Constitution </a:t>
            </a:r>
          </a:p>
          <a:p>
            <a:pPr marL="342900" marR="0" lvl="0" indent="-342900">
              <a:spcAft>
                <a:spcPts val="600"/>
              </a:spcAft>
              <a:buFont typeface="Wingdings" panose="05000000000000000000" pitchFamily="2" charset="2"/>
              <a:buChar char="q"/>
            </a:pPr>
            <a:r>
              <a:rPr lang="en-US" sz="1400" dirty="0">
                <a:effectLst/>
                <a:latin typeface="+mj-lt"/>
                <a:ea typeface="Times New Roman" panose="02020603050405020304" pitchFamily="18" charset="0"/>
                <a:cs typeface="Times New Roman" panose="02020603050405020304" pitchFamily="18" charset="0"/>
              </a:rPr>
              <a:t>N.J.S.A.18A:36‑20, Equality in Educational Programs</a:t>
            </a:r>
          </a:p>
          <a:p>
            <a:pPr marL="342900" marR="0" lvl="0" indent="-342900">
              <a:spcAft>
                <a:spcPts val="600"/>
              </a:spcAft>
              <a:buFont typeface="Wingdings" panose="05000000000000000000" pitchFamily="2" charset="2"/>
              <a:buChar char="q"/>
            </a:pPr>
            <a:r>
              <a:rPr lang="en-US" sz="1400" dirty="0">
                <a:effectLst/>
                <a:latin typeface="+mj-lt"/>
                <a:ea typeface="Times New Roman" panose="02020603050405020304" pitchFamily="18" charset="0"/>
                <a:cs typeface="Times New Roman" panose="02020603050405020304" pitchFamily="18" charset="0"/>
              </a:rPr>
              <a:t>N.J.S.A.10:5 New Jersey Law Against Discrimination</a:t>
            </a:r>
          </a:p>
          <a:p>
            <a:pPr marL="342900" marR="0" lvl="0" indent="-342900">
              <a:spcAft>
                <a:spcPts val="600"/>
              </a:spcAft>
              <a:buFont typeface="Wingdings" panose="05000000000000000000" pitchFamily="2" charset="2"/>
              <a:buChar char="q"/>
            </a:pPr>
            <a:r>
              <a:rPr lang="en-US" sz="1400" dirty="0">
                <a:effectLst/>
                <a:latin typeface="+mj-lt"/>
                <a:ea typeface="Times New Roman" panose="02020603050405020304" pitchFamily="18" charset="0"/>
                <a:cs typeface="Times New Roman" panose="02020603050405020304" pitchFamily="18" charset="0"/>
              </a:rPr>
              <a:t>New Jersey Administrative Code (N.J.A.C.) 6A:7</a:t>
            </a:r>
          </a:p>
          <a:p>
            <a:pPr marL="342900" marR="0" lvl="0" indent="-342900">
              <a:spcAft>
                <a:spcPts val="600"/>
              </a:spcAft>
              <a:buFont typeface="Wingdings" panose="05000000000000000000" pitchFamily="2" charset="2"/>
              <a:buChar char="q"/>
            </a:pPr>
            <a:r>
              <a:rPr lang="en-US" sz="1400" dirty="0">
                <a:effectLst/>
                <a:latin typeface="+mj-lt"/>
                <a:ea typeface="Times New Roman" panose="02020603050405020304" pitchFamily="18" charset="0"/>
                <a:cs typeface="Times New Roman" panose="02020603050405020304" pitchFamily="18" charset="0"/>
              </a:rPr>
              <a:t>N.J.S.A. 18A:35-1, History of the United States and New Jersey</a:t>
            </a:r>
          </a:p>
          <a:p>
            <a:pPr marL="342900" marR="0" lvl="0" indent="-342900">
              <a:spcAft>
                <a:spcPts val="1200"/>
              </a:spcAft>
              <a:buFont typeface="Wingdings" panose="05000000000000000000" pitchFamily="2" charset="2"/>
              <a:buChar char="q"/>
            </a:pPr>
            <a:r>
              <a:rPr lang="en-US" sz="1400" dirty="0">
                <a:effectLst/>
                <a:latin typeface="+mj-lt"/>
                <a:ea typeface="Times New Roman" panose="02020603050405020304" pitchFamily="18" charset="0"/>
                <a:cs typeface="Times New Roman" panose="02020603050405020304" pitchFamily="18" charset="0"/>
              </a:rPr>
              <a:t>N.J.S.A. 18A:36-20, Prohibition of Discrimination</a:t>
            </a:r>
          </a:p>
        </p:txBody>
      </p:sp>
    </p:spTree>
    <p:extLst>
      <p:ext uri="{BB962C8B-B14F-4D97-AF65-F5344CB8AC3E}">
        <p14:creationId xmlns:p14="http://schemas.microsoft.com/office/powerpoint/2010/main" val="1511013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9C16992-E559-CA1E-009A-7141023A637B}"/>
              </a:ext>
            </a:extLst>
          </p:cNvPr>
          <p:cNvSpPr>
            <a:spLocks noGrp="1"/>
          </p:cNvSpPr>
          <p:nvPr>
            <p:ph type="sldNum" sz="quarter" idx="12"/>
          </p:nvPr>
        </p:nvSpPr>
        <p:spPr/>
        <p:txBody>
          <a:bodyPr/>
          <a:lstStyle/>
          <a:p>
            <a:fld id="{A3D1C70C-36A2-44FC-A083-98959550CFF4}" type="slidenum">
              <a:rPr lang="en-US" smtClean="0"/>
              <a:t>4</a:t>
            </a:fld>
            <a:endParaRPr lang="en-US"/>
          </a:p>
        </p:txBody>
      </p:sp>
      <p:sp>
        <p:nvSpPr>
          <p:cNvPr id="6" name="Title 1">
            <a:extLst>
              <a:ext uri="{FF2B5EF4-FFF2-40B4-BE49-F238E27FC236}">
                <a16:creationId xmlns:a16="http://schemas.microsoft.com/office/drawing/2014/main" id="{D6F03ED4-8CDB-2415-C267-60002AEBE027}"/>
              </a:ext>
            </a:extLst>
          </p:cNvPr>
          <p:cNvSpPr>
            <a:spLocks noGrp="1"/>
          </p:cNvSpPr>
          <p:nvPr>
            <p:ph type="title"/>
          </p:nvPr>
        </p:nvSpPr>
        <p:spPr>
          <a:xfrm>
            <a:off x="1256842" y="378896"/>
            <a:ext cx="10049244" cy="747579"/>
          </a:xfrm>
        </p:spPr>
        <p:txBody>
          <a:bodyPr/>
          <a:lstStyle/>
          <a:p>
            <a:r>
              <a:rPr lang="en-US" sz="2800" dirty="0"/>
              <a:t>N.J.A.C. 6A:7: Managing for Equity in Education (3 of 3)  </a:t>
            </a:r>
          </a:p>
        </p:txBody>
      </p:sp>
      <p:sp>
        <p:nvSpPr>
          <p:cNvPr id="7" name="TextBox 6">
            <a:extLst>
              <a:ext uri="{FF2B5EF4-FFF2-40B4-BE49-F238E27FC236}">
                <a16:creationId xmlns:a16="http://schemas.microsoft.com/office/drawing/2014/main" id="{31F634E2-8DFE-ACD2-AA2A-862F0C0E720C}"/>
              </a:ext>
            </a:extLst>
          </p:cNvPr>
          <p:cNvSpPr txBox="1"/>
          <p:nvPr/>
        </p:nvSpPr>
        <p:spPr>
          <a:xfrm>
            <a:off x="220158" y="1183459"/>
            <a:ext cx="10830065" cy="830997"/>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n-US" sz="1600" b="1" i="1" dirty="0">
                <a:solidFill>
                  <a:prstClr val="black"/>
                </a:solidFill>
                <a:latin typeface="Palatino Linotype"/>
              </a:rPr>
              <a:t>How does the </a:t>
            </a:r>
            <a:r>
              <a:rPr lang="en-US" sz="1600" b="1" i="1" dirty="0">
                <a:solidFill>
                  <a:prstClr val="black"/>
                </a:solidFill>
                <a:latin typeface="Palatino Linotype"/>
                <a:hlinkClick r:id="rId2"/>
              </a:rPr>
              <a:t>“Dear Colleague” letter </a:t>
            </a:r>
            <a:r>
              <a:rPr lang="en-US" sz="1600" b="1" i="1" dirty="0">
                <a:solidFill>
                  <a:prstClr val="black"/>
                </a:solidFill>
                <a:latin typeface="Palatino Linotype"/>
              </a:rPr>
              <a:t>and the </a:t>
            </a:r>
            <a:r>
              <a:rPr lang="en-US" sz="1600" b="1" i="1" dirty="0">
                <a:solidFill>
                  <a:prstClr val="black"/>
                </a:solidFill>
                <a:latin typeface="Palatino Linotype"/>
                <a:hlinkClick r:id="rId3"/>
              </a:rPr>
              <a:t>frequently asked questions </a:t>
            </a:r>
            <a:r>
              <a:rPr lang="en-US" sz="1600" b="1" i="1" dirty="0">
                <a:solidFill>
                  <a:prstClr val="black"/>
                </a:solidFill>
                <a:latin typeface="Palatino Linotype"/>
              </a:rPr>
              <a:t>(FAQ) document provided by the U.S. Education Department’s (USED) Office for Civil Rights (OCR) on February 14 and February 28, 2025 impact CEPs for SYs 2025-26 through 2027-28?</a:t>
            </a:r>
            <a:endParaRPr kumimoji="0" lang="en-US" sz="1600" b="1" i="1" u="none" strike="noStrike" kern="1200" cap="none" spc="0" normalizeH="0" baseline="0" noProof="0" dirty="0">
              <a:ln>
                <a:noFill/>
              </a:ln>
              <a:solidFill>
                <a:prstClr val="black"/>
              </a:solidFill>
              <a:effectLst/>
              <a:uLnTx/>
              <a:uFillTx/>
              <a:latin typeface="Palatino Linotype"/>
              <a:ea typeface="+mn-ea"/>
              <a:cs typeface="+mn-cs"/>
            </a:endParaRPr>
          </a:p>
        </p:txBody>
      </p:sp>
      <p:sp>
        <p:nvSpPr>
          <p:cNvPr id="18" name="TextBox 17">
            <a:extLst>
              <a:ext uri="{FF2B5EF4-FFF2-40B4-BE49-F238E27FC236}">
                <a16:creationId xmlns:a16="http://schemas.microsoft.com/office/drawing/2014/main" id="{5466D122-642D-2CC3-2431-4B2C26E29558}"/>
              </a:ext>
            </a:extLst>
          </p:cNvPr>
          <p:cNvSpPr txBox="1"/>
          <p:nvPr/>
        </p:nvSpPr>
        <p:spPr>
          <a:xfrm>
            <a:off x="227340" y="2025908"/>
            <a:ext cx="7472839" cy="4832092"/>
          </a:xfrm>
          <a:prstGeom prst="rect">
            <a:avLst/>
          </a:prstGeom>
          <a:noFill/>
        </p:spPr>
        <p:txBody>
          <a:bodyPr wrap="square">
            <a:spAutoFit/>
          </a:bodyPr>
          <a:lstStyle/>
          <a:p>
            <a:pPr marL="285750" indent="-285750">
              <a:buFont typeface="Wingdings" panose="05000000000000000000" pitchFamily="2" charset="2"/>
              <a:buChar char="q"/>
              <a:defRPr/>
            </a:pPr>
            <a:endParaRPr lang="en-US" sz="800" dirty="0">
              <a:solidFill>
                <a:prstClr val="black"/>
              </a:solidFill>
            </a:endParaRPr>
          </a:p>
          <a:p>
            <a:pPr marL="285750" indent="-285750">
              <a:buFont typeface="Wingdings" panose="05000000000000000000" pitchFamily="2" charset="2"/>
              <a:buChar char="q"/>
              <a:defRPr/>
            </a:pPr>
            <a:r>
              <a:rPr lang="en-US" sz="1400" dirty="0">
                <a:effectLst/>
                <a:latin typeface="Palatino Linotype" panose="02040502050505030304" pitchFamily="18" charset="0"/>
                <a:ea typeface="Times New Roman" panose="02020603050405020304" pitchFamily="18" charset="0"/>
                <a:cs typeface="Times New Roman" panose="02020603050405020304" pitchFamily="18" charset="0"/>
              </a:rPr>
              <a:t>On March 6, 2025, the Department released a special broadcast entitled, New Jersey Joins</a:t>
            </a:r>
            <a:r>
              <a:rPr lang="en-US" sz="1400" dirty="0">
                <a:latin typeface="Palatino Linotype" panose="02040502050505030304" pitchFamily="18" charset="0"/>
                <a:ea typeface="Times New Roman" panose="02020603050405020304" pitchFamily="18" charset="0"/>
                <a:cs typeface="Times New Roman" panose="02020603050405020304" pitchFamily="18" charset="0"/>
              </a:rPr>
              <a:t> Multistate Guidance for schools on Diversity, Equity, Inclusion, and Accessibility Initiatives</a:t>
            </a:r>
            <a:r>
              <a:rPr kumimoji="0" lang="en-US" sz="1400" b="0" i="0" u="none" strike="noStrike" kern="1200" cap="none" spc="0" normalizeH="0" baseline="0" noProof="0" dirty="0">
                <a:ln>
                  <a:noFill/>
                </a:ln>
                <a:solidFill>
                  <a:prstClr val="black"/>
                </a:solidFill>
                <a:effectLst/>
                <a:uLnTx/>
                <a:uFillTx/>
                <a:latin typeface="Palatino Linotype"/>
                <a:ea typeface="+mn-ea"/>
                <a:cs typeface="+mn-cs"/>
              </a:rPr>
              <a:t>.</a:t>
            </a:r>
          </a:p>
          <a:p>
            <a:pPr marL="285750" indent="-285750">
              <a:buFont typeface="Wingdings" panose="05000000000000000000" pitchFamily="2" charset="2"/>
              <a:buChar char="q"/>
              <a:defRPr/>
            </a:pPr>
            <a:endParaRPr lang="en-US" sz="800" dirty="0">
              <a:solidFill>
                <a:prstClr val="black"/>
              </a:solidFill>
              <a:latin typeface="Palatino Linotype"/>
            </a:endParaRPr>
          </a:p>
          <a:p>
            <a:pPr marL="285750" indent="-285750">
              <a:buFont typeface="Wingdings" panose="05000000000000000000" pitchFamily="2" charset="2"/>
              <a:buChar char="q"/>
              <a:defRPr/>
            </a:pPr>
            <a:r>
              <a:rPr kumimoji="0" lang="en-US" sz="1400" b="0" i="0" u="none" strike="noStrike" kern="1200" cap="none" spc="0" normalizeH="0" baseline="0" noProof="0" dirty="0">
                <a:ln>
                  <a:noFill/>
                </a:ln>
                <a:solidFill>
                  <a:prstClr val="black"/>
                </a:solidFill>
                <a:effectLst/>
                <a:uLnTx/>
                <a:uFillTx/>
                <a:latin typeface="Palatino Linotype"/>
                <a:ea typeface="+mn-ea"/>
                <a:cs typeface="+mn-cs"/>
              </a:rPr>
              <a:t>As noted in the broadcast, nothing in the </a:t>
            </a:r>
            <a:r>
              <a:rPr kumimoji="0" lang="en-US" sz="1400" b="0" i="0" u="none" strike="noStrike" kern="1200" cap="none" spc="0" normalizeH="0" baseline="0" noProof="0" dirty="0">
                <a:ln>
                  <a:noFill/>
                </a:ln>
                <a:solidFill>
                  <a:prstClr val="black"/>
                </a:solidFill>
                <a:effectLst/>
                <a:uLnTx/>
                <a:uFillTx/>
                <a:latin typeface="Palatino Linotype"/>
                <a:ea typeface="+mn-ea"/>
                <a:cs typeface="+mn-cs"/>
                <a:hlinkClick r:id="rId2"/>
              </a:rPr>
              <a:t>“Dear Colleague” </a:t>
            </a:r>
            <a:r>
              <a:rPr kumimoji="0" lang="en-US" sz="1400" b="0" i="0" u="none" strike="noStrike" kern="1200" cap="none" spc="0" normalizeH="0" baseline="0" noProof="0" dirty="0">
                <a:ln>
                  <a:noFill/>
                </a:ln>
                <a:solidFill>
                  <a:prstClr val="black"/>
                </a:solidFill>
                <a:effectLst/>
                <a:uLnTx/>
                <a:uFillTx/>
                <a:latin typeface="Palatino Linotype"/>
                <a:ea typeface="+mn-ea"/>
                <a:cs typeface="+mn-cs"/>
              </a:rPr>
              <a:t>letter or </a:t>
            </a:r>
            <a:r>
              <a:rPr kumimoji="0" lang="en-US" sz="1400" b="0" i="0" u="none" strike="noStrike" kern="1200" cap="none" spc="0" normalizeH="0" baseline="0" noProof="0" dirty="0">
                <a:ln>
                  <a:noFill/>
                </a:ln>
                <a:solidFill>
                  <a:prstClr val="black"/>
                </a:solidFill>
                <a:effectLst/>
                <a:uLnTx/>
                <a:uFillTx/>
                <a:latin typeface="Palatino Linotype"/>
                <a:ea typeface="+mn-ea"/>
                <a:cs typeface="+mn-cs"/>
                <a:hlinkClick r:id="rId3"/>
              </a:rPr>
              <a:t>FAQ</a:t>
            </a:r>
            <a:r>
              <a:rPr kumimoji="0" lang="en-US" sz="1400" b="0" i="0" u="none" strike="noStrike" kern="1200" cap="none" spc="0" normalizeH="0" baseline="0" noProof="0" dirty="0">
                <a:ln>
                  <a:noFill/>
                </a:ln>
                <a:solidFill>
                  <a:prstClr val="black"/>
                </a:solidFill>
                <a:effectLst/>
                <a:uLnTx/>
                <a:uFillTx/>
                <a:latin typeface="Palatino Linotype"/>
                <a:ea typeface="+mn-ea"/>
                <a:cs typeface="+mn-cs"/>
              </a:rPr>
              <a:t> document changes existing law and well-established legal principles that encourage-and even require- schools to promote educational opportunity for students of all backgrounds.  </a:t>
            </a:r>
          </a:p>
          <a:p>
            <a:pPr>
              <a:defRPr/>
            </a:pPr>
            <a:endParaRPr lang="en-US" sz="800" dirty="0">
              <a:solidFill>
                <a:prstClr val="black"/>
              </a:solidFill>
              <a:latin typeface="Palatino Linotype"/>
            </a:endParaRPr>
          </a:p>
          <a:p>
            <a:pPr marL="285750" indent="-285750">
              <a:buFont typeface="Wingdings" panose="05000000000000000000" pitchFamily="2" charset="2"/>
              <a:buChar char="q"/>
              <a:defRPr/>
            </a:pPr>
            <a:r>
              <a:rPr kumimoji="0" lang="en-US" sz="1400" b="0" i="0" u="none" strike="noStrike" kern="1200" cap="none" spc="0" normalizeH="0" baseline="0" noProof="0" dirty="0">
                <a:ln>
                  <a:noFill/>
                </a:ln>
                <a:solidFill>
                  <a:prstClr val="black"/>
                </a:solidFill>
                <a:effectLst/>
                <a:uLnTx/>
                <a:uFillTx/>
                <a:latin typeface="Palatino Linotype"/>
                <a:ea typeface="+mn-ea"/>
                <a:cs typeface="+mn-cs"/>
              </a:rPr>
              <a:t>State law and regulations continue to require school districts to implement curricula that promote inclusivity; </a:t>
            </a:r>
            <a:r>
              <a:rPr lang="en-US" sz="1400" dirty="0">
                <a:solidFill>
                  <a:prstClr val="black"/>
                </a:solidFill>
              </a:rPr>
              <a:t>ensure students are not subject to bias-based harassment from students or staff in a way that creates a hostile school environment; </a:t>
            </a:r>
            <a:r>
              <a:rPr kumimoji="0" lang="en-US" sz="1400" b="0" i="0" u="none" strike="noStrike" kern="1200" cap="none" spc="0" normalizeH="0" baseline="0" noProof="0" dirty="0">
                <a:ln>
                  <a:noFill/>
                </a:ln>
                <a:solidFill>
                  <a:prstClr val="black"/>
                </a:solidFill>
                <a:effectLst/>
                <a:uLnTx/>
                <a:uFillTx/>
                <a:latin typeface="Palatino Linotype"/>
                <a:ea typeface="+mn-ea"/>
                <a:cs typeface="+mn-cs"/>
              </a:rPr>
              <a:t>safeguard students from the harms of bullying and harassment based on their actual or perceived characteristics such as</a:t>
            </a:r>
            <a:r>
              <a:rPr lang="en-US" sz="1400" dirty="0">
                <a:solidFill>
                  <a:prstClr val="black"/>
                </a:solidFill>
                <a:latin typeface="Palatino Linotype"/>
              </a:rPr>
              <a:t> those</a:t>
            </a:r>
            <a:r>
              <a:rPr kumimoji="0" lang="en-US" sz="1400" b="0" i="0" u="none" strike="noStrike" kern="1200" cap="none" spc="0" normalizeH="0" baseline="0" noProof="0" dirty="0">
                <a:ln>
                  <a:noFill/>
                </a:ln>
                <a:solidFill>
                  <a:prstClr val="black"/>
                </a:solidFill>
                <a:effectLst/>
                <a:uLnTx/>
                <a:uFillTx/>
                <a:latin typeface="Palatino Linotype"/>
                <a:ea typeface="+mn-ea"/>
                <a:cs typeface="+mn-cs"/>
              </a:rPr>
              <a:t> </a:t>
            </a:r>
            <a:r>
              <a:rPr lang="en-US" sz="1400" dirty="0">
                <a:effectLst/>
                <a:latin typeface="Palatino Linotype" panose="02040502050505030304" pitchFamily="18" charset="0"/>
                <a:ea typeface="Calibri" panose="020F0502020204030204" pitchFamily="34" charset="0"/>
              </a:rPr>
              <a:t>set forth at N.J.S.A. 18A:38-5.1</a:t>
            </a:r>
            <a:r>
              <a:rPr lang="en-US" sz="1400" dirty="0">
                <a:solidFill>
                  <a:prstClr val="black"/>
                </a:solidFill>
                <a:latin typeface="Palatino Linotype"/>
              </a:rPr>
              <a:t>,</a:t>
            </a:r>
            <a:r>
              <a:rPr kumimoji="0" lang="en-US" sz="1400" b="0" i="0" u="none" strike="noStrike" kern="1200" cap="none" spc="0" normalizeH="0" baseline="0" noProof="0" dirty="0">
                <a:ln>
                  <a:noFill/>
                </a:ln>
                <a:solidFill>
                  <a:prstClr val="black"/>
                </a:solidFill>
                <a:effectLst/>
                <a:uLnTx/>
                <a:uFillTx/>
                <a:latin typeface="Palatino Linotype"/>
                <a:ea typeface="+mn-ea"/>
                <a:cs typeface="+mn-cs"/>
              </a:rPr>
              <a:t> and other crucial protections that empower all students to realize their full capabilities. </a:t>
            </a:r>
          </a:p>
          <a:p>
            <a:pPr marL="285750" indent="-285750">
              <a:buFont typeface="Wingdings" panose="05000000000000000000" pitchFamily="2" charset="2"/>
              <a:buChar char="q"/>
              <a:defRPr/>
            </a:pPr>
            <a:endParaRPr lang="en-US" sz="800" dirty="0">
              <a:solidFill>
                <a:prstClr val="black"/>
              </a:solidFill>
              <a:latin typeface="Palatino Linotype"/>
            </a:endParaRPr>
          </a:p>
          <a:p>
            <a:pPr marL="285750" indent="-285750">
              <a:buFont typeface="Wingdings" panose="05000000000000000000" pitchFamily="2" charset="2"/>
              <a:buChar char="q"/>
              <a:defRPr/>
            </a:pPr>
            <a:r>
              <a:rPr lang="en-US" sz="1400" dirty="0"/>
              <a:t>Upholding every student’s right to a free public education is essential not only to New Jersey values, but to New Jersey law. Whether in funding or in ensuring access to supportive educational environments, the Department will continue its longstanding efforts to foster a world-class education system that meets the needs of all students.</a:t>
            </a:r>
            <a:endParaRPr kumimoji="0" lang="en-US" sz="1400" b="0" i="0" u="none" strike="noStrike" kern="1200" cap="none" spc="0" normalizeH="0" baseline="0" noProof="0" dirty="0">
              <a:ln>
                <a:noFill/>
              </a:ln>
              <a:solidFill>
                <a:prstClr val="black"/>
              </a:solidFill>
              <a:effectLst/>
              <a:uLnTx/>
              <a:uFillTx/>
              <a:latin typeface="Palatino Linotype"/>
              <a:ea typeface="+mn-ea"/>
              <a:cs typeface="+mn-cs"/>
            </a:endParaRPr>
          </a:p>
          <a:p>
            <a:pPr marL="285750" indent="-285750">
              <a:buFont typeface="Wingdings" panose="05000000000000000000" pitchFamily="2" charset="2"/>
              <a:buChar char="q"/>
              <a:defRPr/>
            </a:pPr>
            <a:endParaRPr lang="en-US" sz="1400" dirty="0">
              <a:solidFill>
                <a:prstClr val="black"/>
              </a:solidFill>
              <a:latin typeface="Palatino Linotype"/>
            </a:endParaRPr>
          </a:p>
          <a:p>
            <a:pPr marL="285750" indent="-285750">
              <a:buFont typeface="Wingdings" panose="05000000000000000000" pitchFamily="2" charset="2"/>
              <a:buChar char="q"/>
              <a:defRPr/>
            </a:pPr>
            <a:endParaRPr kumimoji="0" lang="en-US" sz="1400" b="0" i="0" u="none" strike="noStrike" kern="1200" cap="none" spc="0" normalizeH="0" baseline="0" noProof="0" dirty="0">
              <a:ln>
                <a:noFill/>
              </a:ln>
              <a:solidFill>
                <a:prstClr val="black"/>
              </a:solidFill>
              <a:effectLst/>
              <a:uLnTx/>
              <a:uFillTx/>
              <a:latin typeface="Palatino Linotype"/>
              <a:ea typeface="+mn-ea"/>
              <a:cs typeface="+mn-cs"/>
            </a:endParaRPr>
          </a:p>
          <a:p>
            <a:pPr marL="285750" indent="-285750">
              <a:buFont typeface="Wingdings" panose="05000000000000000000" pitchFamily="2" charset="2"/>
              <a:buChar char="q"/>
              <a:defRPr/>
            </a:pPr>
            <a:endParaRPr lang="en-US" sz="800" dirty="0">
              <a:solidFill>
                <a:prstClr val="black"/>
              </a:solidFill>
              <a:cs typeface="Times New Roman" panose="02020603050405020304" pitchFamily="18" charset="0"/>
            </a:endParaRPr>
          </a:p>
          <a:p>
            <a:pPr>
              <a:defRPr/>
            </a:pPr>
            <a:endParaRPr lang="en-US" sz="1600" dirty="0">
              <a:solidFill>
                <a:prstClr val="black"/>
              </a:solidFill>
            </a:endParaRPr>
          </a:p>
        </p:txBody>
      </p:sp>
      <p:sp>
        <p:nvSpPr>
          <p:cNvPr id="2" name="Rectangle 1" descr="Image of March 6, 2025 NJDOE Broadcast &quot;New Jersey Joins Multistate Guidance for Schools on Diversity, Equity, Inclusion, and Accessibility Initiatives&quot; linked here: https://www.nj.gov/education/broadcasts/2025/mar/6/NewJerseyJoinsMultistateGuidanceforSchoolsonDiversityEquityInclusionandAccessibilityInitiatives.pdf">
            <a:extLst>
              <a:ext uri="{FF2B5EF4-FFF2-40B4-BE49-F238E27FC236}">
                <a16:creationId xmlns:a16="http://schemas.microsoft.com/office/drawing/2014/main" id="{2C4D18FA-FA2F-7CB4-0517-510A7C4702F4}"/>
              </a:ext>
            </a:extLst>
          </p:cNvPr>
          <p:cNvSpPr/>
          <p:nvPr/>
        </p:nvSpPr>
        <p:spPr>
          <a:xfrm>
            <a:off x="7994077" y="2120861"/>
            <a:ext cx="3864827" cy="38235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mage of the March 6, 2025 NJDOE Broadcast.">
            <a:extLst>
              <a:ext uri="{FF2B5EF4-FFF2-40B4-BE49-F238E27FC236}">
                <a16:creationId xmlns:a16="http://schemas.microsoft.com/office/drawing/2014/main" id="{98D88482-4B18-6F0A-A5D1-735E9FB003D1}"/>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8141788" y="2174063"/>
            <a:ext cx="3717116" cy="3717116"/>
          </a:xfrm>
          <a:prstGeom prst="rect">
            <a:avLst/>
          </a:prstGeom>
          <a:ln w="28575">
            <a:solidFill>
              <a:schemeClr val="accent1"/>
            </a:solidFill>
          </a:ln>
        </p:spPr>
      </p:pic>
    </p:spTree>
    <p:extLst>
      <p:ext uri="{BB962C8B-B14F-4D97-AF65-F5344CB8AC3E}">
        <p14:creationId xmlns:p14="http://schemas.microsoft.com/office/powerpoint/2010/main" val="1258401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DEC04-00DE-DE3B-88DB-687669FE42A6}"/>
              </a:ext>
            </a:extLst>
          </p:cNvPr>
          <p:cNvSpPr>
            <a:spLocks noGrp="1"/>
          </p:cNvSpPr>
          <p:nvPr>
            <p:ph type="title"/>
          </p:nvPr>
        </p:nvSpPr>
        <p:spPr>
          <a:xfrm>
            <a:off x="1333960" y="235678"/>
            <a:ext cx="10096959" cy="747579"/>
          </a:xfrm>
        </p:spPr>
        <p:txBody>
          <a:bodyPr/>
          <a:lstStyle/>
          <a:p>
            <a:r>
              <a:rPr kumimoji="0" lang="en-US" sz="2800" b="1" i="0" u="none" strike="noStrike" kern="1200" cap="none" spc="0" normalizeH="0" baseline="0" noProof="0" dirty="0">
                <a:ln>
                  <a:noFill/>
                </a:ln>
                <a:solidFill>
                  <a:srgbClr val="6E2405"/>
                </a:solidFill>
                <a:effectLst/>
                <a:uLnTx/>
                <a:uFillTx/>
                <a:latin typeface="Palatino Linotype" panose="02040502050505030304" pitchFamily="18" charset="0"/>
                <a:ea typeface="+mj-ea"/>
                <a:cs typeface="+mj-cs"/>
              </a:rPr>
              <a:t>Comprehensive Equity Plan Timelines </a:t>
            </a:r>
            <a:endParaRPr lang="en-US" sz="2800" dirty="0"/>
          </a:p>
        </p:txBody>
      </p:sp>
      <p:sp>
        <p:nvSpPr>
          <p:cNvPr id="5" name="Slide Number Placeholder 4">
            <a:extLst>
              <a:ext uri="{FF2B5EF4-FFF2-40B4-BE49-F238E27FC236}">
                <a16:creationId xmlns:a16="http://schemas.microsoft.com/office/drawing/2014/main" id="{EBC3FEFB-C98A-4B7E-EBBF-F42F675FD4FC}"/>
              </a:ext>
            </a:extLst>
          </p:cNvPr>
          <p:cNvSpPr>
            <a:spLocks noGrp="1"/>
          </p:cNvSpPr>
          <p:nvPr>
            <p:ph type="sldNum" sz="quarter" idx="12"/>
          </p:nvPr>
        </p:nvSpPr>
        <p:spPr/>
        <p:txBody>
          <a:bodyPr/>
          <a:lstStyle/>
          <a:p>
            <a:fld id="{A3D1C70C-36A2-44FC-A083-98959550CFF4}" type="slidenum">
              <a:rPr lang="en-US" smtClean="0"/>
              <a:t>5</a:t>
            </a:fld>
            <a:endParaRPr lang="en-US"/>
          </a:p>
        </p:txBody>
      </p:sp>
      <p:sp>
        <p:nvSpPr>
          <p:cNvPr id="3" name="Title 1">
            <a:extLst>
              <a:ext uri="{FF2B5EF4-FFF2-40B4-BE49-F238E27FC236}">
                <a16:creationId xmlns:a16="http://schemas.microsoft.com/office/drawing/2014/main" id="{3DF500B2-2288-F609-5BE6-E992F82DFDBA}"/>
              </a:ext>
            </a:extLst>
          </p:cNvPr>
          <p:cNvSpPr txBox="1">
            <a:spLocks/>
          </p:cNvSpPr>
          <p:nvPr/>
        </p:nvSpPr>
        <p:spPr>
          <a:xfrm>
            <a:off x="184116" y="1085003"/>
            <a:ext cx="6790068" cy="4818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000" b="1" kern="1200">
                <a:solidFill>
                  <a:srgbClr val="6E2405"/>
                </a:solidFill>
                <a:latin typeface="Palatino Linotype" panose="02040502050505030304" pitchFamily="18" charset="0"/>
                <a:ea typeface="+mj-ea"/>
                <a:cs typeface="+mj-cs"/>
              </a:defRPr>
            </a:lvl1pPr>
          </a:lstStyle>
          <a:p>
            <a:r>
              <a:rPr lang="en-US" sz="2000" dirty="0"/>
              <a:t>CEP Deadline   </a:t>
            </a:r>
          </a:p>
        </p:txBody>
      </p:sp>
      <p:sp>
        <p:nvSpPr>
          <p:cNvPr id="9" name="TextBox 8">
            <a:extLst>
              <a:ext uri="{FF2B5EF4-FFF2-40B4-BE49-F238E27FC236}">
                <a16:creationId xmlns:a16="http://schemas.microsoft.com/office/drawing/2014/main" id="{3F4CA924-36FE-4A55-C3A7-8F65CCCD9419}"/>
              </a:ext>
            </a:extLst>
          </p:cNvPr>
          <p:cNvSpPr txBox="1"/>
          <p:nvPr/>
        </p:nvSpPr>
        <p:spPr>
          <a:xfrm>
            <a:off x="470126" y="1591068"/>
            <a:ext cx="6740992" cy="2923877"/>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600" dirty="0">
                <a:solidFill>
                  <a:prstClr val="black"/>
                </a:solidFill>
                <a:latin typeface="Palatino Linotype"/>
              </a:rPr>
              <a:t>In accordance with N.J.A.C. 6A:7-1.4(c) school districts, charter schools and renaissance school projects must submit the CEP for school years 2025-26 through 2027-28 and corresponding forms to the </a:t>
            </a:r>
            <a:r>
              <a:rPr lang="en-US" sz="1600" dirty="0">
                <a:solidFill>
                  <a:prstClr val="black"/>
                </a:solidFill>
                <a:latin typeface="Palatino Linotype"/>
                <a:hlinkClick r:id="rId2"/>
              </a:rPr>
              <a:t>County Office of Education </a:t>
            </a:r>
            <a:r>
              <a:rPr lang="en-US" sz="1600" dirty="0">
                <a:solidFill>
                  <a:prstClr val="black"/>
                </a:solidFill>
                <a:latin typeface="Palatino Linotype"/>
              </a:rPr>
              <a:t>for review and certification of completion no later than </a:t>
            </a:r>
            <a:r>
              <a:rPr lang="en-US" sz="1600" dirty="0">
                <a:solidFill>
                  <a:prstClr val="black"/>
                </a:solidFill>
                <a:latin typeface="Palatino Linotype"/>
                <a:hlinkClick r:id="rId3"/>
              </a:rPr>
              <a:t>Monday, June 23, 2025</a:t>
            </a:r>
            <a:r>
              <a:rPr lang="en-US" sz="1600" dirty="0">
                <a:solidFill>
                  <a:prstClr val="black"/>
                </a:solidFill>
                <a:latin typeface="Palatino Linotype"/>
              </a:rPr>
              <a:t>. </a:t>
            </a:r>
          </a:p>
          <a:p>
            <a:pPr marR="0" lvl="0" algn="l" defTabSz="914400" rtl="0" eaLnBrk="1" fontAlgn="auto" latinLnBrk="0" hangingPunct="1">
              <a:lnSpc>
                <a:spcPct val="100000"/>
              </a:lnSpc>
              <a:spcBef>
                <a:spcPts val="0"/>
              </a:spcBef>
              <a:spcAft>
                <a:spcPts val="0"/>
              </a:spcAft>
              <a:buClrTx/>
              <a:buSzTx/>
              <a:tabLst/>
              <a:defRPr/>
            </a:pPr>
            <a:endParaRPr lang="en-US" sz="800" dirty="0">
              <a:solidFill>
                <a:prstClr val="black"/>
              </a:solidFill>
              <a:latin typeface="Palatino Linotype"/>
            </a:endParaRPr>
          </a:p>
          <a:p>
            <a:pPr marL="285750" lvl="0" indent="-285750">
              <a:buFont typeface="Wingdings" panose="05000000000000000000" pitchFamily="2" charset="2"/>
              <a:buChar char="q"/>
              <a:defRPr/>
            </a:pPr>
            <a:r>
              <a:rPr kumimoji="0" lang="en-US" sz="1600" b="0" i="0" u="none" strike="noStrike" kern="1200" cap="none" spc="0" normalizeH="0" baseline="0" noProof="0" dirty="0">
                <a:ln>
                  <a:noFill/>
                </a:ln>
                <a:solidFill>
                  <a:prstClr val="black"/>
                </a:solidFill>
                <a:effectLst/>
                <a:uLnTx/>
                <a:uFillTx/>
                <a:latin typeface="Palatino Linotype"/>
                <a:ea typeface="+mn-ea"/>
                <a:cs typeface="+mn-cs"/>
              </a:rPr>
              <a:t>If the Executive County Superintendent (ECS) determines that the comprehensive equity plan is not complete, the district board of education shall revise the plan in accordance with the ECS’s instructions and shall submit the revised plan </a:t>
            </a:r>
            <a:r>
              <a:rPr lang="en-US" sz="1600" dirty="0">
                <a:solidFill>
                  <a:prstClr val="black"/>
                </a:solidFill>
              </a:rPr>
              <a:t>to the ECS </a:t>
            </a:r>
            <a:r>
              <a:rPr kumimoji="0" lang="en-US" sz="1600" b="0" i="0" u="none" strike="noStrike" kern="1200" cap="none" spc="0" normalizeH="0" baseline="0" noProof="0" dirty="0">
                <a:ln>
                  <a:noFill/>
                </a:ln>
                <a:solidFill>
                  <a:prstClr val="black"/>
                </a:solidFill>
                <a:effectLst/>
                <a:uLnTx/>
                <a:uFillTx/>
                <a:latin typeface="Palatino Linotype"/>
                <a:ea typeface="+mn-ea"/>
                <a:cs typeface="+mn-cs"/>
              </a:rPr>
              <a:t>within 30 days of the notification of incompletion.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US" sz="1600" b="0" i="0" u="none" strike="noStrike" kern="1200" cap="none" spc="0" normalizeH="0" baseline="0" noProof="0" dirty="0">
              <a:ln>
                <a:noFill/>
              </a:ln>
              <a:solidFill>
                <a:prstClr val="black"/>
              </a:solidFill>
              <a:effectLst/>
              <a:uLnTx/>
              <a:uFillTx/>
              <a:latin typeface="Palatino Linotype"/>
              <a:ea typeface="+mn-ea"/>
              <a:cs typeface="+mn-cs"/>
            </a:endParaRPr>
          </a:p>
        </p:txBody>
      </p:sp>
      <p:sp>
        <p:nvSpPr>
          <p:cNvPr id="16" name="Title 1">
            <a:extLst>
              <a:ext uri="{FF2B5EF4-FFF2-40B4-BE49-F238E27FC236}">
                <a16:creationId xmlns:a16="http://schemas.microsoft.com/office/drawing/2014/main" id="{F8034644-E071-8594-4857-3F62F5E72F60}"/>
              </a:ext>
            </a:extLst>
          </p:cNvPr>
          <p:cNvSpPr txBox="1">
            <a:spLocks/>
          </p:cNvSpPr>
          <p:nvPr/>
        </p:nvSpPr>
        <p:spPr>
          <a:xfrm>
            <a:off x="184116" y="4358980"/>
            <a:ext cx="6198323" cy="4818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000" b="1" kern="1200">
                <a:solidFill>
                  <a:srgbClr val="6E2405"/>
                </a:solidFill>
                <a:latin typeface="Palatino Linotype" panose="02040502050505030304" pitchFamily="18" charset="0"/>
                <a:ea typeface="+mj-ea"/>
                <a:cs typeface="+mj-cs"/>
              </a:defRPr>
            </a:lvl1pPr>
          </a:lstStyle>
          <a:p>
            <a:r>
              <a:rPr lang="en-US" sz="2000" dirty="0"/>
              <a:t>District Implementation of the CEP  </a:t>
            </a:r>
          </a:p>
        </p:txBody>
      </p:sp>
      <p:sp>
        <p:nvSpPr>
          <p:cNvPr id="21" name="TextBox 20">
            <a:extLst>
              <a:ext uri="{FF2B5EF4-FFF2-40B4-BE49-F238E27FC236}">
                <a16:creationId xmlns:a16="http://schemas.microsoft.com/office/drawing/2014/main" id="{BA5EF267-A966-52E2-4C01-E2EE66E0A9C5}"/>
              </a:ext>
            </a:extLst>
          </p:cNvPr>
          <p:cNvSpPr txBox="1"/>
          <p:nvPr/>
        </p:nvSpPr>
        <p:spPr>
          <a:xfrm>
            <a:off x="403184" y="4869183"/>
            <a:ext cx="6874876" cy="830997"/>
          </a:xfrm>
          <a:prstGeom prst="rect">
            <a:avLst/>
          </a:prstGeom>
          <a:noFill/>
        </p:spPr>
        <p:txBody>
          <a:bodyPr wrap="square">
            <a:spAutoFit/>
          </a:bodyPr>
          <a:lstStyle/>
          <a:p>
            <a:pPr marL="285750" indent="-285750">
              <a:buFont typeface="Wingdings" panose="05000000000000000000" pitchFamily="2" charset="2"/>
              <a:buChar char="q"/>
            </a:pPr>
            <a:r>
              <a:rPr lang="en-US" sz="1600" dirty="0"/>
              <a:t>Pursuant to N.J.A.C. 6A:7-1.8(d), implementation of the CEP for school years 2025-26 through 2027-28 shall begin within 60 days of the Executive County Superintendent’s (ECS) certification of completion.</a:t>
            </a:r>
          </a:p>
        </p:txBody>
      </p:sp>
      <p:pic>
        <p:nvPicPr>
          <p:cNvPr id="6" name="Picture 5" descr="A close-up of a calendar highlighting the date Monday, June 23, 2025.&#10;&#10;">
            <a:extLst>
              <a:ext uri="{FF2B5EF4-FFF2-40B4-BE49-F238E27FC236}">
                <a16:creationId xmlns:a16="http://schemas.microsoft.com/office/drawing/2014/main" id="{68C31F96-937D-3E9B-F793-C9A119C28515}"/>
              </a:ext>
            </a:extLst>
          </p:cNvPr>
          <p:cNvPicPr>
            <a:picLocks noChangeAspect="1"/>
          </p:cNvPicPr>
          <p:nvPr/>
        </p:nvPicPr>
        <p:blipFill>
          <a:blip r:embed="rId4"/>
          <a:stretch>
            <a:fillRect/>
          </a:stretch>
        </p:blipFill>
        <p:spPr>
          <a:xfrm>
            <a:off x="7631395" y="2428020"/>
            <a:ext cx="4090480" cy="2724809"/>
          </a:xfrm>
          <a:prstGeom prst="rect">
            <a:avLst/>
          </a:prstGeom>
        </p:spPr>
      </p:pic>
    </p:spTree>
    <p:extLst>
      <p:ext uri="{BB962C8B-B14F-4D97-AF65-F5344CB8AC3E}">
        <p14:creationId xmlns:p14="http://schemas.microsoft.com/office/powerpoint/2010/main" val="2880953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1C4B662-4D4B-9AEA-D7A3-3E088C0B4949}"/>
              </a:ext>
            </a:extLst>
          </p:cNvPr>
          <p:cNvSpPr>
            <a:spLocks noGrp="1"/>
          </p:cNvSpPr>
          <p:nvPr>
            <p:ph type="sldNum" sz="quarter" idx="12"/>
          </p:nvPr>
        </p:nvSpPr>
        <p:spPr/>
        <p:txBody>
          <a:bodyPr/>
          <a:lstStyle/>
          <a:p>
            <a:fld id="{A3D1C70C-36A2-44FC-A083-98959550CFF4}" type="slidenum">
              <a:rPr lang="en-US" smtClean="0"/>
              <a:t>6</a:t>
            </a:fld>
            <a:endParaRPr lang="en-US"/>
          </a:p>
        </p:txBody>
      </p:sp>
      <p:sp>
        <p:nvSpPr>
          <p:cNvPr id="6" name="Title 1">
            <a:extLst>
              <a:ext uri="{FF2B5EF4-FFF2-40B4-BE49-F238E27FC236}">
                <a16:creationId xmlns:a16="http://schemas.microsoft.com/office/drawing/2014/main" id="{5751362B-132C-667B-67F4-09A20E476499}"/>
              </a:ext>
            </a:extLst>
          </p:cNvPr>
          <p:cNvSpPr>
            <a:spLocks noGrp="1"/>
          </p:cNvSpPr>
          <p:nvPr>
            <p:ph type="title"/>
          </p:nvPr>
        </p:nvSpPr>
        <p:spPr>
          <a:xfrm>
            <a:off x="1333960" y="235678"/>
            <a:ext cx="10096959" cy="747579"/>
          </a:xfrm>
        </p:spPr>
        <p:txBody>
          <a:bodyPr/>
          <a:lstStyle/>
          <a:p>
            <a:r>
              <a:rPr kumimoji="0" lang="en-US" sz="2800" b="1" i="0" u="none" strike="noStrike" kern="1200" cap="none" spc="0" normalizeH="0" baseline="0" noProof="0" dirty="0">
                <a:ln>
                  <a:noFill/>
                </a:ln>
                <a:solidFill>
                  <a:srgbClr val="6E2405"/>
                </a:solidFill>
                <a:effectLst/>
                <a:uLnTx/>
                <a:uFillTx/>
                <a:latin typeface="Palatino Linotype" panose="02040502050505030304" pitchFamily="18" charset="0"/>
                <a:ea typeface="+mj-ea"/>
                <a:cs typeface="+mj-cs"/>
              </a:rPr>
              <a:t>County Office Certification of Completion of CEPs</a:t>
            </a:r>
            <a:endParaRPr lang="en-US" sz="2800" dirty="0"/>
          </a:p>
        </p:txBody>
      </p:sp>
      <p:sp>
        <p:nvSpPr>
          <p:cNvPr id="11" name="TextBox 10">
            <a:extLst>
              <a:ext uri="{FF2B5EF4-FFF2-40B4-BE49-F238E27FC236}">
                <a16:creationId xmlns:a16="http://schemas.microsoft.com/office/drawing/2014/main" id="{8151585F-2EF6-A20B-1889-B1C8902D116A}"/>
              </a:ext>
            </a:extLst>
          </p:cNvPr>
          <p:cNvSpPr txBox="1"/>
          <p:nvPr/>
        </p:nvSpPr>
        <p:spPr>
          <a:xfrm>
            <a:off x="35249" y="1257491"/>
            <a:ext cx="7273513" cy="4647426"/>
          </a:xfrm>
          <a:prstGeom prst="rect">
            <a:avLst/>
          </a:prstGeom>
          <a:noFill/>
        </p:spPr>
        <p:txBody>
          <a:bodyPr wrap="square">
            <a:spAutoFit/>
          </a:bodyPr>
          <a:lstStyle/>
          <a:p>
            <a:pPr marL="285750" indent="-285750">
              <a:buFont typeface="Wingdings" panose="05000000000000000000" pitchFamily="2" charset="2"/>
              <a:buChar char="q"/>
            </a:pPr>
            <a:r>
              <a:rPr lang="en-US" sz="1600" dirty="0"/>
              <a:t>Pursuant to N.J.A.C. 6A:7-1.4(c)4, the </a:t>
            </a:r>
            <a:r>
              <a:rPr kumimoji="0" lang="en-US" sz="1600" b="0" i="0" u="none" strike="noStrike" kern="1200" cap="none" spc="0" normalizeH="0" baseline="0" noProof="0" dirty="0">
                <a:ln>
                  <a:noFill/>
                </a:ln>
                <a:solidFill>
                  <a:prstClr val="black"/>
                </a:solidFill>
                <a:effectLst/>
                <a:uLnTx/>
                <a:uFillTx/>
                <a:latin typeface="Palatino Linotype"/>
                <a:ea typeface="+mn-ea"/>
                <a:cs typeface="+mn-cs"/>
                <a:hlinkClick r:id="rId2"/>
              </a:rPr>
              <a:t>County Office of Education </a:t>
            </a:r>
            <a:r>
              <a:rPr lang="en-US" sz="1600" dirty="0"/>
              <a:t>is responsible for confirming that each  Board complete the CEP. The ECS will confirm completion and notify the district, charter school, and renaissance school project.</a:t>
            </a:r>
          </a:p>
          <a:p>
            <a:pPr marL="285750" indent="-285750">
              <a:buFont typeface="Wingdings" panose="05000000000000000000" pitchFamily="2" charset="2"/>
              <a:buChar char="q"/>
            </a:pPr>
            <a:endParaRPr lang="en-US" sz="800" dirty="0"/>
          </a:p>
          <a:p>
            <a:pPr marL="285750" indent="-285750">
              <a:buFont typeface="Wingdings" panose="05000000000000000000" pitchFamily="2" charset="2"/>
              <a:buChar char="q"/>
            </a:pPr>
            <a:r>
              <a:rPr lang="en-US" sz="1600" dirty="0"/>
              <a:t>A complete CEP consist of the following: </a:t>
            </a:r>
          </a:p>
          <a:p>
            <a:endParaRPr lang="en-US" sz="800" dirty="0"/>
          </a:p>
          <a:p>
            <a:r>
              <a:rPr lang="en-US" sz="1600" dirty="0"/>
              <a:t>	a.  Resolution appointing the Affirmative Action Officer (AAO);</a:t>
            </a:r>
          </a:p>
          <a:p>
            <a:r>
              <a:rPr lang="en-US" sz="1600" dirty="0"/>
              <a:t>	b.  List of </a:t>
            </a:r>
            <a:r>
              <a:rPr kumimoji="0" lang="en-US" sz="1600" b="0" i="0" u="none" strike="noStrike" kern="1200" cap="none" spc="0" normalizeH="0" baseline="0" noProof="0" dirty="0">
                <a:ln>
                  <a:noFill/>
                </a:ln>
                <a:solidFill>
                  <a:prstClr val="black"/>
                </a:solidFill>
                <a:effectLst/>
                <a:uLnTx/>
                <a:uFillTx/>
                <a:latin typeface="Palatino Linotype"/>
                <a:ea typeface="+mn-ea"/>
                <a:cs typeface="+mn-cs"/>
              </a:rPr>
              <a:t>Affirmative Action Team (AAT)</a:t>
            </a:r>
            <a:r>
              <a:rPr lang="en-US" sz="1600" dirty="0"/>
              <a:t> members; (</a:t>
            </a:r>
            <a:r>
              <a:rPr lang="en-US" sz="1600" dirty="0">
                <a:hlinkClick r:id="rId3"/>
              </a:rPr>
              <a:t>Appendix A</a:t>
            </a:r>
            <a:r>
              <a:rPr lang="en-US" sz="1600" dirty="0"/>
              <a:t>)</a:t>
            </a:r>
          </a:p>
          <a:p>
            <a:r>
              <a:rPr lang="en-US" sz="1600" dirty="0"/>
              <a:t>	c.  Resolution authorizing the AAT to conduct the needs</a:t>
            </a:r>
          </a:p>
          <a:p>
            <a:r>
              <a:rPr lang="en-US" sz="1600" dirty="0"/>
              <a:t>	     assessment and develop a CEP;</a:t>
            </a:r>
          </a:p>
          <a:p>
            <a:r>
              <a:rPr lang="en-US" sz="1600" dirty="0"/>
              <a:t>	d.  District, Charter School or Renaissance School Project Needs  </a:t>
            </a:r>
          </a:p>
          <a:p>
            <a:r>
              <a:rPr lang="en-US" sz="1600" dirty="0"/>
              <a:t>                        Assessment; </a:t>
            </a:r>
            <a:r>
              <a:rPr lang="en-US" sz="1600" dirty="0">
                <a:hlinkClick r:id="rId3"/>
              </a:rPr>
              <a:t>(Appendix B) </a:t>
            </a:r>
            <a:endParaRPr lang="en-US" sz="1600" dirty="0"/>
          </a:p>
          <a:p>
            <a:r>
              <a:rPr lang="en-US" sz="1600" dirty="0"/>
              <a:t>	e.   Comprehensive Equity Plan Corrective Action forms, if  </a:t>
            </a:r>
          </a:p>
          <a:p>
            <a:r>
              <a:rPr lang="en-US" sz="1600" dirty="0"/>
              <a:t>                        applicable; </a:t>
            </a:r>
            <a:r>
              <a:rPr lang="en-US" sz="1600" dirty="0">
                <a:hlinkClick r:id="rId3"/>
              </a:rPr>
              <a:t>(Appendix C)</a:t>
            </a:r>
            <a:endParaRPr lang="en-US" sz="1600" dirty="0"/>
          </a:p>
          <a:p>
            <a:r>
              <a:rPr lang="en-US" sz="1600" dirty="0"/>
              <a:t>	f.   Resolution authorizing the submission of the proposed CEP; and, </a:t>
            </a:r>
          </a:p>
          <a:p>
            <a:r>
              <a:rPr lang="en-US" sz="1600" dirty="0"/>
              <a:t>	g.  </a:t>
            </a:r>
            <a:r>
              <a:rPr kumimoji="0" lang="en-US" sz="1600" b="0" i="0" u="none" strike="noStrike" kern="1200" cap="none" spc="0" normalizeH="0" baseline="0" noProof="0" dirty="0">
                <a:ln>
                  <a:noFill/>
                </a:ln>
                <a:solidFill>
                  <a:prstClr val="black"/>
                </a:solidFill>
                <a:effectLst/>
                <a:uLnTx/>
                <a:uFillTx/>
                <a:latin typeface="Palatino Linotype"/>
                <a:ea typeface="+mn-ea"/>
                <a:cs typeface="+mn-cs"/>
              </a:rPr>
              <a:t>Statement of Assurance, </a:t>
            </a:r>
            <a:r>
              <a:rPr kumimoji="0" lang="en-US" sz="1600" b="0" i="0" u="none" strike="noStrike" kern="1200" cap="none" spc="0" normalizeH="0" baseline="0" noProof="0" dirty="0">
                <a:ln>
                  <a:noFill/>
                </a:ln>
                <a:solidFill>
                  <a:prstClr val="black"/>
                </a:solidFill>
                <a:effectLst/>
                <a:uLnTx/>
                <a:uFillTx/>
                <a:latin typeface="Palatino Linotype"/>
                <a:ea typeface="+mn-ea"/>
                <a:cs typeface="+mn-cs"/>
                <a:hlinkClick r:id="rId4"/>
              </a:rPr>
              <a:t>(Appendix D)</a:t>
            </a:r>
            <a:endParaRPr kumimoji="0" lang="en-US" sz="1600" b="0" i="0" u="none" strike="noStrike" kern="1200" cap="none" spc="0" normalizeH="0" baseline="0" noProof="0" dirty="0">
              <a:ln>
                <a:noFill/>
              </a:ln>
              <a:solidFill>
                <a:prstClr val="black"/>
              </a:solidFill>
              <a:effectLst/>
              <a:uLnTx/>
              <a:uFillTx/>
              <a:latin typeface="Palatino Linotype"/>
              <a:ea typeface="+mn-ea"/>
              <a:cs typeface="+mn-cs"/>
            </a:endParaRPr>
          </a:p>
          <a:p>
            <a:endParaRPr lang="en-US" sz="1600" dirty="0"/>
          </a:p>
          <a:p>
            <a:endParaRPr lang="en-US" sz="800" dirty="0"/>
          </a:p>
          <a:p>
            <a:r>
              <a:rPr lang="en-US" sz="1600" dirty="0"/>
              <a:t>	</a:t>
            </a:r>
          </a:p>
        </p:txBody>
      </p:sp>
      <p:pic>
        <p:nvPicPr>
          <p:cNvPr id="1026" name="Picture 2">
            <a:extLst>
              <a:ext uri="{FF2B5EF4-FFF2-40B4-BE49-F238E27FC236}">
                <a16:creationId xmlns:a16="http://schemas.microsoft.com/office/drawing/2014/main" id="{51A042E4-3F1E-38FB-D70B-3DF5F49DF3E9}"/>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92857" y="2345537"/>
            <a:ext cx="4040556" cy="2166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3818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4362B02-6DC3-85C3-57EF-ACB55FC7AA77}"/>
              </a:ext>
            </a:extLst>
          </p:cNvPr>
          <p:cNvSpPr>
            <a:spLocks noGrp="1"/>
          </p:cNvSpPr>
          <p:nvPr>
            <p:ph type="sldNum" sz="quarter" idx="12"/>
          </p:nvPr>
        </p:nvSpPr>
        <p:spPr/>
        <p:txBody>
          <a:bodyPr/>
          <a:lstStyle/>
          <a:p>
            <a:fld id="{A3D1C70C-36A2-44FC-A083-98959550CFF4}" type="slidenum">
              <a:rPr lang="en-US" smtClean="0"/>
              <a:t>7</a:t>
            </a:fld>
            <a:endParaRPr lang="en-US"/>
          </a:p>
        </p:txBody>
      </p:sp>
      <p:sp>
        <p:nvSpPr>
          <p:cNvPr id="10" name="Title 1">
            <a:extLst>
              <a:ext uri="{FF2B5EF4-FFF2-40B4-BE49-F238E27FC236}">
                <a16:creationId xmlns:a16="http://schemas.microsoft.com/office/drawing/2014/main" id="{51E9AFFD-4B16-8575-366D-B330045D38AF}"/>
              </a:ext>
            </a:extLst>
          </p:cNvPr>
          <p:cNvSpPr>
            <a:spLocks noGrp="1"/>
          </p:cNvSpPr>
          <p:nvPr>
            <p:ph type="title"/>
          </p:nvPr>
        </p:nvSpPr>
        <p:spPr>
          <a:xfrm>
            <a:off x="1333960" y="235678"/>
            <a:ext cx="10096959" cy="747579"/>
          </a:xfrm>
        </p:spPr>
        <p:txBody>
          <a:bodyPr/>
          <a:lstStyle/>
          <a:p>
            <a:r>
              <a:rPr kumimoji="0" lang="en-US" sz="3200" b="1" i="0" u="none" strike="noStrike" kern="1200" cap="none" spc="0" normalizeH="0" baseline="0" noProof="0" dirty="0">
                <a:ln>
                  <a:noFill/>
                </a:ln>
                <a:solidFill>
                  <a:srgbClr val="6E2405"/>
                </a:solidFill>
                <a:effectLst/>
                <a:uLnTx/>
                <a:uFillTx/>
                <a:latin typeface="Palatino Linotype" panose="02040502050505030304" pitchFamily="18" charset="0"/>
                <a:ea typeface="+mj-ea"/>
                <a:cs typeface="+mj-cs"/>
              </a:rPr>
              <a:t>Instructions for Completion of the CEP (1 of </a:t>
            </a:r>
            <a:r>
              <a:rPr lang="en-US" sz="3200" dirty="0"/>
              <a:t>8</a:t>
            </a:r>
            <a:r>
              <a:rPr kumimoji="0" lang="en-US" sz="3200" b="1" i="0" u="none" strike="noStrike" kern="1200" cap="none" spc="0" normalizeH="0" baseline="0" noProof="0" dirty="0">
                <a:ln>
                  <a:noFill/>
                </a:ln>
                <a:solidFill>
                  <a:srgbClr val="6E2405"/>
                </a:solidFill>
                <a:effectLst/>
                <a:uLnTx/>
                <a:uFillTx/>
                <a:latin typeface="Palatino Linotype" panose="02040502050505030304" pitchFamily="18" charset="0"/>
                <a:ea typeface="+mj-ea"/>
                <a:cs typeface="+mj-cs"/>
              </a:rPr>
              <a:t>)  </a:t>
            </a:r>
            <a:endParaRPr lang="en-US" sz="3200" dirty="0"/>
          </a:p>
        </p:txBody>
      </p:sp>
      <p:sp>
        <p:nvSpPr>
          <p:cNvPr id="14" name="TextBox 13">
            <a:extLst>
              <a:ext uri="{FF2B5EF4-FFF2-40B4-BE49-F238E27FC236}">
                <a16:creationId xmlns:a16="http://schemas.microsoft.com/office/drawing/2014/main" id="{57D3DBB9-0EC1-6CF4-4AA1-C7D07B6102CB}"/>
              </a:ext>
            </a:extLst>
          </p:cNvPr>
          <p:cNvSpPr txBox="1"/>
          <p:nvPr/>
        </p:nvSpPr>
        <p:spPr>
          <a:xfrm>
            <a:off x="139145" y="1004213"/>
            <a:ext cx="11086261" cy="1107996"/>
          </a:xfrm>
          <a:prstGeom prst="rect">
            <a:avLst/>
          </a:prstGeom>
          <a:noFill/>
        </p:spPr>
        <p:txBody>
          <a:bodyPr wrap="square">
            <a:spAutoFit/>
          </a:bodyPr>
          <a:lstStyle/>
          <a:p>
            <a:r>
              <a:rPr lang="en-US" sz="2400" b="1" dirty="0">
                <a:solidFill>
                  <a:srgbClr val="800000"/>
                </a:solidFill>
              </a:rPr>
              <a:t>Step 1:  Designate the Affirmative Action Officer and Establish the Affirmative Action Team, N.J.A.C. 6A:7-1.5 </a:t>
            </a:r>
            <a:r>
              <a:rPr lang="en-US" sz="2400" b="1" dirty="0">
                <a:solidFill>
                  <a:srgbClr val="800000"/>
                </a:solidFill>
                <a:hlinkClick r:id="rId2"/>
              </a:rPr>
              <a:t>(Appendix A) </a:t>
            </a:r>
            <a:endParaRPr lang="en-US" sz="2400" b="1" dirty="0">
              <a:solidFill>
                <a:srgbClr val="800000"/>
              </a:solidFill>
            </a:endParaRPr>
          </a:p>
          <a:p>
            <a:pPr marL="285750" indent="-285750">
              <a:buFont typeface="Wingdings" panose="05000000000000000000" pitchFamily="2" charset="2"/>
              <a:buChar char="q"/>
            </a:pPr>
            <a:endParaRPr lang="en-US" dirty="0"/>
          </a:p>
        </p:txBody>
      </p:sp>
      <p:sp>
        <p:nvSpPr>
          <p:cNvPr id="16" name="TextBox 15">
            <a:extLst>
              <a:ext uri="{FF2B5EF4-FFF2-40B4-BE49-F238E27FC236}">
                <a16:creationId xmlns:a16="http://schemas.microsoft.com/office/drawing/2014/main" id="{2169924A-8B5D-074C-3001-4AD788A6E62C}"/>
              </a:ext>
            </a:extLst>
          </p:cNvPr>
          <p:cNvSpPr txBox="1"/>
          <p:nvPr/>
        </p:nvSpPr>
        <p:spPr>
          <a:xfrm>
            <a:off x="417187" y="1906930"/>
            <a:ext cx="6822962" cy="4447371"/>
          </a:xfrm>
          <a:prstGeom prst="rect">
            <a:avLst/>
          </a:prstGeom>
          <a:noFill/>
        </p:spPr>
        <p:txBody>
          <a:bodyPr wrap="square">
            <a:spAutoFit/>
          </a:bodyPr>
          <a:lstStyle/>
          <a:p>
            <a:pPr marL="285750" indent="-285750">
              <a:buFont typeface="Wingdings" panose="05000000000000000000" pitchFamily="2" charset="2"/>
              <a:buChar char="q"/>
            </a:pPr>
            <a:r>
              <a:rPr lang="en-US" sz="1600" dirty="0"/>
              <a:t>Each school district, charter school and renaissance school project shall annually designate a member of its staff as the AAO and provide a resolution approving the AAO. </a:t>
            </a:r>
          </a:p>
          <a:p>
            <a:pPr marL="285750" indent="-285750">
              <a:buFont typeface="Wingdings" panose="05000000000000000000" pitchFamily="2" charset="2"/>
              <a:buChar char="q"/>
            </a:pPr>
            <a:endParaRPr lang="en-US" sz="900" dirty="0"/>
          </a:p>
          <a:p>
            <a:pPr marL="285750" indent="-285750">
              <a:buFont typeface="Wingdings" panose="05000000000000000000" pitchFamily="2" charset="2"/>
              <a:buChar char="q"/>
            </a:pPr>
            <a:r>
              <a:rPr lang="en-US" sz="1600" dirty="0"/>
              <a:t>The district, charter school or renaissance school project shall form an AAT, consisting of a minimum of three individuals.  The AAO must be a member of the AAT.</a:t>
            </a:r>
          </a:p>
          <a:p>
            <a:pPr marL="285750" indent="-285750">
              <a:buFont typeface="Wingdings" panose="05000000000000000000" pitchFamily="2" charset="2"/>
              <a:buChar char="q"/>
            </a:pPr>
            <a:endParaRPr lang="en-US" sz="900" dirty="0"/>
          </a:p>
          <a:p>
            <a:pPr marL="285750" indent="-285750">
              <a:buFont typeface="Wingdings" panose="05000000000000000000" pitchFamily="2" charset="2"/>
              <a:buChar char="q"/>
            </a:pPr>
            <a:r>
              <a:rPr lang="en-US" sz="1600" dirty="0"/>
              <a:t>The Department encourages school districts, charter schools and renaissance school projects to ensure the AAT consists of a diverse stakeholder group and invite a community member to be a part of the AAT. </a:t>
            </a:r>
          </a:p>
          <a:p>
            <a:pPr marL="285750" indent="-285750">
              <a:buFont typeface="Wingdings" panose="05000000000000000000" pitchFamily="2" charset="2"/>
              <a:buChar char="q"/>
            </a:pPr>
            <a:endParaRPr lang="en-US" sz="1600" dirty="0"/>
          </a:p>
          <a:p>
            <a:pPr marL="285750" indent="-285750">
              <a:buFont typeface="Wingdings" panose="05000000000000000000" pitchFamily="2" charset="2"/>
              <a:buChar char="q"/>
            </a:pPr>
            <a:r>
              <a:rPr lang="en-US" sz="1600" dirty="0"/>
              <a:t>The members of the AAT must be identified on the form provided in the CEP Manual.</a:t>
            </a:r>
            <a:r>
              <a:rPr lang="en-US" sz="1600" dirty="0">
                <a:hlinkClick r:id="rId2"/>
              </a:rPr>
              <a:t> </a:t>
            </a:r>
            <a:r>
              <a:rPr kumimoji="0" lang="en-US" sz="1600" b="0" i="0" u="none" strike="noStrike" kern="1200" cap="none" spc="0" normalizeH="0" baseline="0" noProof="0" dirty="0">
                <a:ln>
                  <a:noFill/>
                </a:ln>
                <a:solidFill>
                  <a:prstClr val="black"/>
                </a:solidFill>
                <a:effectLst/>
                <a:uLnTx/>
                <a:uFillTx/>
                <a:latin typeface="Palatino Linotype"/>
                <a:hlinkClick r:id="rId2"/>
              </a:rPr>
              <a:t>(Appendix A)</a:t>
            </a:r>
            <a:endParaRPr kumimoji="0" lang="en-US" sz="1600" b="0" i="0" u="none" strike="noStrike" kern="1200" cap="none" spc="0" normalizeH="0" baseline="0" noProof="0" dirty="0">
              <a:ln>
                <a:noFill/>
              </a:ln>
              <a:solidFill>
                <a:prstClr val="black"/>
              </a:solidFill>
              <a:effectLst/>
              <a:uLnTx/>
              <a:uFillTx/>
              <a:latin typeface="Palatino Linotype"/>
              <a:ea typeface="+mn-ea"/>
              <a:cs typeface="+mn-cs"/>
            </a:endParaRPr>
          </a:p>
          <a:p>
            <a:endParaRPr lang="en-US" sz="1600" dirty="0"/>
          </a:p>
          <a:p>
            <a:pPr marL="285750" indent="-285750">
              <a:buFont typeface="Wingdings" panose="05000000000000000000" pitchFamily="2" charset="2"/>
              <a:buChar char="q"/>
            </a:pPr>
            <a:r>
              <a:rPr lang="en-US" sz="1600" dirty="0"/>
              <a:t>The AAT must conduct a needs assessment and develop the CEP. </a:t>
            </a:r>
          </a:p>
          <a:p>
            <a:pPr marL="285750" indent="-285750">
              <a:buFont typeface="Wingdings" panose="05000000000000000000" pitchFamily="2" charset="2"/>
              <a:buChar char="q"/>
            </a:pPr>
            <a:endParaRPr lang="en-US" sz="900" dirty="0"/>
          </a:p>
          <a:p>
            <a:r>
              <a:rPr lang="en-US" sz="1600" dirty="0"/>
              <a:t> </a:t>
            </a:r>
          </a:p>
        </p:txBody>
      </p:sp>
      <p:pic>
        <p:nvPicPr>
          <p:cNvPr id="1026" name="Picture 2">
            <a:extLst>
              <a:ext uri="{FF2B5EF4-FFF2-40B4-BE49-F238E27FC236}">
                <a16:creationId xmlns:a16="http://schemas.microsoft.com/office/drawing/2014/main" id="{B01D5CF4-8B84-DC06-A985-FCB1E9C4EF6B}"/>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7211" y="2314147"/>
            <a:ext cx="4177602" cy="2232206"/>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a:extLst>
              <a:ext uri="{FF2B5EF4-FFF2-40B4-BE49-F238E27FC236}">
                <a16:creationId xmlns:a16="http://schemas.microsoft.com/office/drawing/2014/main" id="{47FDC911-587D-C9CE-E7DD-54C6B44436C8}"/>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6196" y="4498963"/>
            <a:ext cx="1251444" cy="122387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6F2E3B5-36F4-842A-5DC5-F2403477D386}"/>
              </a:ext>
            </a:extLst>
          </p:cNvPr>
          <p:cNvSpPr txBox="1"/>
          <p:nvPr/>
        </p:nvSpPr>
        <p:spPr>
          <a:xfrm>
            <a:off x="7469024" y="5743798"/>
            <a:ext cx="4603335" cy="246221"/>
          </a:xfrm>
          <a:prstGeom prst="rect">
            <a:avLst/>
          </a:prstGeom>
          <a:noFill/>
        </p:spPr>
        <p:txBody>
          <a:bodyPr wrap="square" rtlCol="0">
            <a:spAutoFit/>
          </a:bodyPr>
          <a:lstStyle/>
          <a:p>
            <a:r>
              <a:rPr lang="en-US" sz="1000" i="1" dirty="0"/>
              <a:t>Affirmative Action Officer (AAO) is a member of the Affirmative Action Team (AAT)  </a:t>
            </a:r>
          </a:p>
        </p:txBody>
      </p:sp>
    </p:spTree>
    <p:extLst>
      <p:ext uri="{BB962C8B-B14F-4D97-AF65-F5344CB8AC3E}">
        <p14:creationId xmlns:p14="http://schemas.microsoft.com/office/powerpoint/2010/main" val="2368505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9254F39-8B12-4BB2-1A0F-0B57C8250E5F}"/>
              </a:ext>
            </a:extLst>
          </p:cNvPr>
          <p:cNvSpPr>
            <a:spLocks noGrp="1"/>
          </p:cNvSpPr>
          <p:nvPr>
            <p:ph type="sldNum" sz="quarter" idx="12"/>
          </p:nvPr>
        </p:nvSpPr>
        <p:spPr/>
        <p:txBody>
          <a:bodyPr/>
          <a:lstStyle/>
          <a:p>
            <a:fld id="{A3D1C70C-36A2-44FC-A083-98959550CFF4}" type="slidenum">
              <a:rPr lang="en-US" smtClean="0"/>
              <a:t>8</a:t>
            </a:fld>
            <a:endParaRPr lang="en-US"/>
          </a:p>
        </p:txBody>
      </p:sp>
      <p:sp>
        <p:nvSpPr>
          <p:cNvPr id="6" name="TextBox 5">
            <a:extLst>
              <a:ext uri="{FF2B5EF4-FFF2-40B4-BE49-F238E27FC236}">
                <a16:creationId xmlns:a16="http://schemas.microsoft.com/office/drawing/2014/main" id="{17F54B63-355F-A7EE-9347-1AA41FD64DF4}"/>
              </a:ext>
            </a:extLst>
          </p:cNvPr>
          <p:cNvSpPr txBox="1"/>
          <p:nvPr/>
        </p:nvSpPr>
        <p:spPr>
          <a:xfrm>
            <a:off x="95887" y="983257"/>
            <a:ext cx="8756711" cy="830997"/>
          </a:xfrm>
          <a:prstGeom prst="rect">
            <a:avLst/>
          </a:prstGeom>
          <a:noFill/>
        </p:spPr>
        <p:txBody>
          <a:bodyPr wrap="square">
            <a:spAutoFit/>
          </a:bodyPr>
          <a:lstStyle/>
          <a:p>
            <a:r>
              <a:rPr lang="en-US" sz="2400" b="1" dirty="0">
                <a:solidFill>
                  <a:srgbClr val="800000"/>
                </a:solidFill>
              </a:rPr>
              <a:t>Step 2: Analyze Data to Assess Needs for Achieving Equity</a:t>
            </a:r>
          </a:p>
          <a:p>
            <a:r>
              <a:rPr lang="en-US" sz="2400" b="1" dirty="0">
                <a:solidFill>
                  <a:srgbClr val="800000"/>
                </a:solidFill>
              </a:rPr>
              <a:t>N.J.A.C. 6A:7-1.4(c)1</a:t>
            </a:r>
          </a:p>
        </p:txBody>
      </p:sp>
      <p:sp>
        <p:nvSpPr>
          <p:cNvPr id="7" name="TextBox 6">
            <a:extLst>
              <a:ext uri="{FF2B5EF4-FFF2-40B4-BE49-F238E27FC236}">
                <a16:creationId xmlns:a16="http://schemas.microsoft.com/office/drawing/2014/main" id="{44845E52-1FB8-FAC6-8CB2-57C1CA2C27D0}"/>
              </a:ext>
            </a:extLst>
          </p:cNvPr>
          <p:cNvSpPr txBox="1"/>
          <p:nvPr/>
        </p:nvSpPr>
        <p:spPr>
          <a:xfrm>
            <a:off x="118676" y="1747018"/>
            <a:ext cx="12073324" cy="707886"/>
          </a:xfrm>
          <a:prstGeom prst="rect">
            <a:avLst/>
          </a:prstGeom>
          <a:noFill/>
        </p:spPr>
        <p:txBody>
          <a:bodyPr wrap="square">
            <a:spAutoFit/>
          </a:bodyPr>
          <a:lstStyle/>
          <a:p>
            <a:r>
              <a:rPr lang="en-US" sz="1600" dirty="0"/>
              <a:t>Each school district, charter school and renaissance school project board shall assess the school district's needs for achieving equity in educational activities and programs based on an analysis of data including, but not limited to:</a:t>
            </a:r>
          </a:p>
          <a:p>
            <a:endParaRPr lang="en-US" sz="800" dirty="0"/>
          </a:p>
        </p:txBody>
      </p:sp>
      <p:sp>
        <p:nvSpPr>
          <p:cNvPr id="9" name="Title 1">
            <a:extLst>
              <a:ext uri="{FF2B5EF4-FFF2-40B4-BE49-F238E27FC236}">
                <a16:creationId xmlns:a16="http://schemas.microsoft.com/office/drawing/2014/main" id="{EF2A0470-AAA7-AAB8-B68C-BDFA37E21A2E}"/>
              </a:ext>
            </a:extLst>
          </p:cNvPr>
          <p:cNvSpPr>
            <a:spLocks noGrp="1"/>
          </p:cNvSpPr>
          <p:nvPr>
            <p:ph type="title"/>
          </p:nvPr>
        </p:nvSpPr>
        <p:spPr>
          <a:xfrm>
            <a:off x="1333960" y="235678"/>
            <a:ext cx="10096959" cy="747579"/>
          </a:xfrm>
        </p:spPr>
        <p:txBody>
          <a:bodyPr/>
          <a:lstStyle/>
          <a:p>
            <a:r>
              <a:rPr kumimoji="0" lang="en-US" sz="3200" b="1" i="0" u="none" strike="noStrike" kern="1200" cap="none" spc="0" normalizeH="0" baseline="0" noProof="0" dirty="0">
                <a:ln>
                  <a:noFill/>
                </a:ln>
                <a:solidFill>
                  <a:srgbClr val="6E2405"/>
                </a:solidFill>
                <a:effectLst/>
                <a:uLnTx/>
                <a:uFillTx/>
                <a:latin typeface="Palatino Linotype" panose="02040502050505030304" pitchFamily="18" charset="0"/>
                <a:ea typeface="+mj-ea"/>
                <a:cs typeface="+mj-cs"/>
              </a:rPr>
              <a:t>Instructions for Completion of the CEP (</a:t>
            </a:r>
            <a:r>
              <a:rPr lang="en-US" sz="3200" dirty="0"/>
              <a:t>2 </a:t>
            </a:r>
            <a:r>
              <a:rPr kumimoji="0" lang="en-US" sz="3200" b="1" i="0" u="none" strike="noStrike" kern="1200" cap="none" spc="0" normalizeH="0" baseline="0" noProof="0" dirty="0">
                <a:ln>
                  <a:noFill/>
                </a:ln>
                <a:solidFill>
                  <a:srgbClr val="6E2405"/>
                </a:solidFill>
                <a:effectLst/>
                <a:uLnTx/>
                <a:uFillTx/>
                <a:latin typeface="Palatino Linotype" panose="02040502050505030304" pitchFamily="18" charset="0"/>
                <a:ea typeface="+mj-ea"/>
                <a:cs typeface="+mj-cs"/>
              </a:rPr>
              <a:t>of </a:t>
            </a:r>
            <a:r>
              <a:rPr lang="en-US" sz="3200" dirty="0"/>
              <a:t>8</a:t>
            </a:r>
            <a:r>
              <a:rPr kumimoji="0" lang="en-US" sz="3200" b="1" i="0" u="none" strike="noStrike" kern="1200" cap="none" spc="0" normalizeH="0" baseline="0" noProof="0" dirty="0">
                <a:ln>
                  <a:noFill/>
                </a:ln>
                <a:solidFill>
                  <a:srgbClr val="6E2405"/>
                </a:solidFill>
                <a:effectLst/>
                <a:uLnTx/>
                <a:uFillTx/>
                <a:latin typeface="Palatino Linotype" panose="02040502050505030304" pitchFamily="18" charset="0"/>
                <a:ea typeface="+mj-ea"/>
                <a:cs typeface="+mj-cs"/>
              </a:rPr>
              <a:t>)  </a:t>
            </a:r>
            <a:endParaRPr lang="en-US" sz="3200" dirty="0"/>
          </a:p>
        </p:txBody>
      </p:sp>
      <p:sp>
        <p:nvSpPr>
          <p:cNvPr id="3" name="TextBox 2">
            <a:extLst>
              <a:ext uri="{FF2B5EF4-FFF2-40B4-BE49-F238E27FC236}">
                <a16:creationId xmlns:a16="http://schemas.microsoft.com/office/drawing/2014/main" id="{881E82A1-A811-3333-14B5-7B257540F8EA}"/>
              </a:ext>
            </a:extLst>
          </p:cNvPr>
          <p:cNvSpPr txBox="1"/>
          <p:nvPr/>
        </p:nvSpPr>
        <p:spPr>
          <a:xfrm>
            <a:off x="280254" y="2406947"/>
            <a:ext cx="4193988" cy="4062651"/>
          </a:xfrm>
          <a:prstGeom prst="rect">
            <a:avLst/>
          </a:prstGeom>
          <a:noFill/>
        </p:spPr>
        <p:txBody>
          <a:bodyPr wrap="square" rtlCol="0">
            <a:spAutoFit/>
          </a:bodyPr>
          <a:lstStyle/>
          <a:p>
            <a:pPr marL="171450" indent="-171450">
              <a:buFont typeface="Wingdings" panose="05000000000000000000" pitchFamily="2" charset="2"/>
              <a:buChar char="q"/>
            </a:pPr>
            <a:r>
              <a:rPr lang="en-US" sz="1400" dirty="0"/>
              <a:t>National Assessment of Educational Progress; (NAEP)</a:t>
            </a:r>
          </a:p>
          <a:p>
            <a:pPr marL="171450" indent="-171450">
              <a:buFont typeface="Wingdings" panose="05000000000000000000" pitchFamily="2" charset="2"/>
              <a:buChar char="q"/>
            </a:pPr>
            <a:endParaRPr lang="en-US" sz="800" dirty="0"/>
          </a:p>
          <a:p>
            <a:pPr marL="171450" indent="-171450">
              <a:buFont typeface="Wingdings" panose="05000000000000000000" pitchFamily="2" charset="2"/>
              <a:buChar char="q"/>
            </a:pPr>
            <a:r>
              <a:rPr lang="en-US" sz="1400" dirty="0"/>
              <a:t> New Jersey Student Learning Assessments; (NJSLA)</a:t>
            </a:r>
          </a:p>
          <a:p>
            <a:pPr marL="171450" indent="-171450">
              <a:buFont typeface="Wingdings" panose="05000000000000000000" pitchFamily="2" charset="2"/>
              <a:buChar char="q"/>
            </a:pPr>
            <a:endParaRPr lang="en-US" sz="800" dirty="0"/>
          </a:p>
          <a:p>
            <a:pPr marL="171450" indent="-171450">
              <a:buFont typeface="Wingdings" panose="05000000000000000000" pitchFamily="2" charset="2"/>
              <a:buChar char="q"/>
            </a:pPr>
            <a:r>
              <a:rPr lang="en-US" sz="1400" dirty="0"/>
              <a:t>Preschool through Grade 12 Promotion and Retention data; </a:t>
            </a:r>
          </a:p>
          <a:p>
            <a:pPr marL="171450" indent="-171450">
              <a:buFont typeface="Wingdings" panose="05000000000000000000" pitchFamily="2" charset="2"/>
              <a:buChar char="q"/>
            </a:pPr>
            <a:endParaRPr lang="en-US" sz="800" dirty="0"/>
          </a:p>
          <a:p>
            <a:pPr marL="171450" indent="-171450">
              <a:buFont typeface="Wingdings" panose="05000000000000000000" pitchFamily="2" charset="2"/>
              <a:buChar char="q"/>
            </a:pPr>
            <a:r>
              <a:rPr lang="en-US" sz="1400" dirty="0"/>
              <a:t>Preschool through Grade 12 Completion Rates; </a:t>
            </a:r>
          </a:p>
          <a:p>
            <a:pPr marL="171450" indent="-171450">
              <a:buFont typeface="Wingdings" panose="05000000000000000000" pitchFamily="2" charset="2"/>
              <a:buChar char="q"/>
            </a:pPr>
            <a:endParaRPr lang="en-US" sz="800" dirty="0"/>
          </a:p>
          <a:p>
            <a:pPr marL="171450" indent="-171450">
              <a:buFont typeface="Wingdings" panose="05000000000000000000" pitchFamily="2" charset="2"/>
              <a:buChar char="q"/>
            </a:pPr>
            <a:r>
              <a:rPr lang="en-US" sz="1400" dirty="0"/>
              <a:t>Re-examination and re-evaluation of classification and placement of students in special education if there is overrepresentation withing the protected categories listed at N.J.A.C. 6A:7-1.1(a);</a:t>
            </a:r>
          </a:p>
          <a:p>
            <a:pPr marL="171450" indent="-171450">
              <a:buFont typeface="Wingdings" panose="05000000000000000000" pitchFamily="2" charset="2"/>
              <a:buChar char="q"/>
            </a:pPr>
            <a:endParaRPr lang="en-US" sz="800" dirty="0"/>
          </a:p>
          <a:p>
            <a:pPr marL="171450" indent="-171450">
              <a:buFont typeface="Wingdings" panose="05000000000000000000" pitchFamily="2" charset="2"/>
              <a:buChar char="q"/>
            </a:pPr>
            <a:r>
              <a:rPr lang="en-US" sz="1400" dirty="0"/>
              <a:t>Attendance Data; </a:t>
            </a:r>
          </a:p>
          <a:p>
            <a:endParaRPr lang="en-US" sz="1200" dirty="0"/>
          </a:p>
          <a:p>
            <a:pPr marL="171450" indent="-171450">
              <a:buFont typeface="Wingdings" panose="05000000000000000000" pitchFamily="2" charset="2"/>
              <a:buChar char="q"/>
            </a:pPr>
            <a:endParaRPr lang="en-US" sz="1200" dirty="0"/>
          </a:p>
          <a:p>
            <a:pPr marL="171450" indent="-171450">
              <a:buFont typeface="Wingdings" panose="05000000000000000000" pitchFamily="2" charset="2"/>
              <a:buChar char="q"/>
            </a:pPr>
            <a:endParaRPr lang="en-US" sz="1200" dirty="0"/>
          </a:p>
        </p:txBody>
      </p:sp>
      <p:sp>
        <p:nvSpPr>
          <p:cNvPr id="4" name="TextBox 3">
            <a:extLst>
              <a:ext uri="{FF2B5EF4-FFF2-40B4-BE49-F238E27FC236}">
                <a16:creationId xmlns:a16="http://schemas.microsoft.com/office/drawing/2014/main" id="{1C700A2F-67A1-747B-16F9-3FC647616A89}"/>
              </a:ext>
            </a:extLst>
          </p:cNvPr>
          <p:cNvSpPr txBox="1"/>
          <p:nvPr/>
        </p:nvSpPr>
        <p:spPr>
          <a:xfrm>
            <a:off x="4308535" y="2377108"/>
            <a:ext cx="3865488" cy="4093428"/>
          </a:xfrm>
          <a:prstGeom prst="rect">
            <a:avLst/>
          </a:prstGeom>
          <a:noFill/>
        </p:spPr>
        <p:txBody>
          <a:bodyPr wrap="square" rtlCol="0">
            <a:spAutoFit/>
          </a:bodyPr>
          <a:lstStyle/>
          <a:p>
            <a:pPr marL="171450" indent="-171450">
              <a:buFont typeface="Wingdings" panose="05000000000000000000" pitchFamily="2" charset="2"/>
              <a:buChar char="q"/>
            </a:pPr>
            <a:r>
              <a:rPr lang="en-US" sz="1400" dirty="0"/>
              <a:t> Student access to educational activities and </a:t>
            </a:r>
          </a:p>
          <a:p>
            <a:r>
              <a:rPr lang="en-US" sz="1400" dirty="0"/>
              <a:t>     programs; </a:t>
            </a:r>
          </a:p>
          <a:p>
            <a:pPr marL="171450" indent="-171450">
              <a:buFont typeface="Wingdings" panose="05000000000000000000" pitchFamily="2" charset="2"/>
              <a:buChar char="q"/>
            </a:pPr>
            <a:endParaRPr lang="en-US" sz="800" dirty="0"/>
          </a:p>
          <a:p>
            <a:pPr marL="171450" indent="-171450">
              <a:buFont typeface="Wingdings" panose="05000000000000000000" pitchFamily="2" charset="2"/>
              <a:buChar char="q"/>
            </a:pPr>
            <a:r>
              <a:rPr lang="en-US" sz="1400" dirty="0"/>
              <a:t> Discipline Data; </a:t>
            </a:r>
          </a:p>
          <a:p>
            <a:pPr marL="171450" indent="-171450">
              <a:buFont typeface="Wingdings" panose="05000000000000000000" pitchFamily="2" charset="2"/>
              <a:buChar char="q"/>
            </a:pPr>
            <a:endParaRPr lang="en-US" sz="800" dirty="0"/>
          </a:p>
          <a:p>
            <a:pPr marL="171450" indent="-171450">
              <a:buFont typeface="Wingdings" panose="05000000000000000000" pitchFamily="2" charset="2"/>
              <a:buChar char="q"/>
            </a:pPr>
            <a:r>
              <a:rPr lang="en-US" sz="1400" dirty="0"/>
              <a:t> Graduation Rate and post secondary </a:t>
            </a:r>
          </a:p>
          <a:p>
            <a:r>
              <a:rPr lang="en-US" sz="1400" dirty="0"/>
              <a:t>     enrollment;</a:t>
            </a:r>
          </a:p>
          <a:p>
            <a:endParaRPr lang="en-US" sz="800" dirty="0"/>
          </a:p>
          <a:p>
            <a:pPr marL="171450" indent="-171450">
              <a:buFont typeface="Wingdings" panose="05000000000000000000" pitchFamily="2" charset="2"/>
              <a:buChar char="q"/>
            </a:pPr>
            <a:r>
              <a:rPr lang="en-US" sz="1400" dirty="0"/>
              <a:t> Student, staff, and community interviews; </a:t>
            </a:r>
          </a:p>
          <a:p>
            <a:pPr marL="171450" indent="-171450">
              <a:buFont typeface="Wingdings" panose="05000000000000000000" pitchFamily="2" charset="2"/>
              <a:buChar char="q"/>
            </a:pPr>
            <a:endParaRPr lang="en-US" sz="800" dirty="0"/>
          </a:p>
          <a:p>
            <a:pPr marL="171450" indent="-171450">
              <a:buFont typeface="Wingdings" panose="05000000000000000000" pitchFamily="2" charset="2"/>
              <a:buChar char="q"/>
            </a:pPr>
            <a:r>
              <a:rPr lang="en-US" sz="1400" dirty="0"/>
              <a:t> Enrollment and scoring in advanced classes;</a:t>
            </a:r>
          </a:p>
          <a:p>
            <a:pPr marL="171450" indent="-171450">
              <a:buFont typeface="Wingdings" panose="05000000000000000000" pitchFamily="2" charset="2"/>
              <a:buChar char="q"/>
            </a:pPr>
            <a:endParaRPr lang="en-US" sz="800" dirty="0"/>
          </a:p>
          <a:p>
            <a:pPr marL="171450" marR="0" lvl="0" indent="-171450"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400" dirty="0"/>
              <a:t> </a:t>
            </a:r>
            <a:r>
              <a:rPr lang="en-US" sz="1400" dirty="0">
                <a:solidFill>
                  <a:prstClr val="black"/>
                </a:solidFill>
                <a:latin typeface="Palatino Linotype"/>
              </a:rPr>
              <a:t>Federally</a:t>
            </a:r>
            <a:r>
              <a:rPr kumimoji="0" lang="en-US" sz="1400" b="0" i="0" u="none" strike="noStrike" kern="1200" cap="none" spc="0" normalizeH="0" baseline="0" noProof="0" dirty="0">
                <a:ln>
                  <a:noFill/>
                </a:ln>
                <a:solidFill>
                  <a:prstClr val="black"/>
                </a:solidFill>
                <a:effectLst/>
                <a:uLnTx/>
                <a:uFillTx/>
                <a:latin typeface="Palatino Linotype"/>
                <a:ea typeface="+mn-ea"/>
                <a:cs typeface="+mn-cs"/>
              </a:rPr>
              <a:t> mandated Civil Rights Data </a:t>
            </a:r>
          </a:p>
          <a:p>
            <a:pPr marR="0" lvl="0" defTabSz="914400" rtl="0" eaLnBrk="1" fontAlgn="auto" latinLnBrk="0" hangingPunct="1">
              <a:lnSpc>
                <a:spcPct val="100000"/>
              </a:lnSpc>
              <a:spcBef>
                <a:spcPts val="0"/>
              </a:spcBef>
              <a:spcAft>
                <a:spcPts val="0"/>
              </a:spcAft>
              <a:buClrTx/>
              <a:buSzTx/>
              <a:tabLst/>
              <a:defRPr/>
            </a:pPr>
            <a:r>
              <a:rPr lang="en-US" sz="1400" dirty="0">
                <a:solidFill>
                  <a:prstClr val="black"/>
                </a:solidFill>
                <a:latin typeface="Palatino Linotype"/>
              </a:rPr>
              <a:t>     </a:t>
            </a:r>
            <a:r>
              <a:rPr kumimoji="0" lang="en-US" sz="1400" b="0" i="0" u="none" strike="noStrike" kern="1200" cap="none" spc="0" normalizeH="0" baseline="0" noProof="0" dirty="0">
                <a:ln>
                  <a:noFill/>
                </a:ln>
                <a:solidFill>
                  <a:prstClr val="black"/>
                </a:solidFill>
                <a:effectLst/>
                <a:uLnTx/>
                <a:uFillTx/>
                <a:latin typeface="Palatino Linotype"/>
                <a:ea typeface="+mn-ea"/>
                <a:cs typeface="+mn-cs"/>
              </a:rPr>
              <a:t>Collection; </a:t>
            </a:r>
          </a:p>
          <a:p>
            <a:pPr marL="171450" marR="0" lvl="0" indent="-171450"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US" sz="800" dirty="0"/>
          </a:p>
          <a:p>
            <a:pPr marL="171450" indent="-171450">
              <a:buFont typeface="Wingdings" panose="05000000000000000000" pitchFamily="2" charset="2"/>
              <a:buChar char="q"/>
            </a:pPr>
            <a:r>
              <a:rPr lang="en-US" sz="1400" dirty="0"/>
              <a:t>Teacher workforce diversity; and, </a:t>
            </a:r>
          </a:p>
          <a:p>
            <a:pPr marL="171450" indent="-171450">
              <a:buFont typeface="Wingdings" panose="05000000000000000000" pitchFamily="2" charset="2"/>
              <a:buChar char="q"/>
            </a:pPr>
            <a:endParaRPr lang="en-US" sz="800" dirty="0"/>
          </a:p>
          <a:p>
            <a:pPr marL="171450" indent="-171450">
              <a:buFont typeface="Wingdings" panose="05000000000000000000" pitchFamily="2" charset="2"/>
              <a:buChar char="q"/>
            </a:pPr>
            <a:r>
              <a:rPr lang="en-US" sz="1400" dirty="0"/>
              <a:t> Stakeholder satisfaction data.</a:t>
            </a:r>
          </a:p>
          <a:p>
            <a:pPr marL="171450" indent="-171450">
              <a:buFont typeface="Wingdings" panose="05000000000000000000" pitchFamily="2" charset="2"/>
              <a:buChar char="q"/>
            </a:pPr>
            <a:endParaRPr lang="en-US" sz="1200" dirty="0"/>
          </a:p>
          <a:p>
            <a:pPr marL="171450" indent="-171450">
              <a:buFont typeface="Wingdings" panose="05000000000000000000" pitchFamily="2" charset="2"/>
              <a:buChar char="q"/>
            </a:pPr>
            <a:endParaRPr lang="en-US" sz="1200" dirty="0"/>
          </a:p>
          <a:p>
            <a:pPr marL="171450" indent="-171450">
              <a:buFont typeface="Wingdings" panose="05000000000000000000" pitchFamily="2" charset="2"/>
              <a:buChar char="q"/>
            </a:pPr>
            <a:endParaRPr lang="en-US" sz="1200" dirty="0"/>
          </a:p>
        </p:txBody>
      </p:sp>
      <p:pic>
        <p:nvPicPr>
          <p:cNvPr id="24" name="Picture 23">
            <a:extLst>
              <a:ext uri="{FF2B5EF4-FFF2-40B4-BE49-F238E27FC236}">
                <a16:creationId xmlns:a16="http://schemas.microsoft.com/office/drawing/2014/main" id="{06F81A5C-3A2D-1F7D-2D55-E94B472FCD9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236550" y="2796750"/>
            <a:ext cx="3865488" cy="2611937"/>
          </a:xfrm>
          <a:prstGeom prst="rect">
            <a:avLst/>
          </a:prstGeom>
        </p:spPr>
      </p:pic>
    </p:spTree>
    <p:extLst>
      <p:ext uri="{BB962C8B-B14F-4D97-AF65-F5344CB8AC3E}">
        <p14:creationId xmlns:p14="http://schemas.microsoft.com/office/powerpoint/2010/main" val="42239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A14EAA2-3D39-B7D4-8CCA-F4B407AFB9A3}"/>
              </a:ext>
            </a:extLst>
          </p:cNvPr>
          <p:cNvSpPr>
            <a:spLocks noGrp="1"/>
          </p:cNvSpPr>
          <p:nvPr>
            <p:ph type="sldNum" sz="quarter" idx="12"/>
          </p:nvPr>
        </p:nvSpPr>
        <p:spPr/>
        <p:txBody>
          <a:bodyPr/>
          <a:lstStyle/>
          <a:p>
            <a:fld id="{A3D1C70C-36A2-44FC-A083-98959550CFF4}" type="slidenum">
              <a:rPr lang="en-US" smtClean="0"/>
              <a:t>9</a:t>
            </a:fld>
            <a:endParaRPr lang="en-US"/>
          </a:p>
        </p:txBody>
      </p:sp>
      <p:sp>
        <p:nvSpPr>
          <p:cNvPr id="6" name="TextBox 5">
            <a:extLst>
              <a:ext uri="{FF2B5EF4-FFF2-40B4-BE49-F238E27FC236}">
                <a16:creationId xmlns:a16="http://schemas.microsoft.com/office/drawing/2014/main" id="{6C074F3A-1D64-59D2-1A23-D6C331D6723A}"/>
              </a:ext>
            </a:extLst>
          </p:cNvPr>
          <p:cNvSpPr txBox="1"/>
          <p:nvPr/>
        </p:nvSpPr>
        <p:spPr>
          <a:xfrm>
            <a:off x="119641" y="993722"/>
            <a:ext cx="7930497" cy="830997"/>
          </a:xfrm>
          <a:prstGeom prst="rect">
            <a:avLst/>
          </a:prstGeom>
          <a:noFill/>
        </p:spPr>
        <p:txBody>
          <a:bodyPr wrap="square">
            <a:spAutoFit/>
          </a:bodyPr>
          <a:lstStyle/>
          <a:p>
            <a:r>
              <a:rPr lang="en-US" sz="2400" b="1" dirty="0">
                <a:solidFill>
                  <a:srgbClr val="800000"/>
                </a:solidFill>
              </a:rPr>
              <a:t>Step 3: Complete the CEP Needs Assessment </a:t>
            </a:r>
            <a:r>
              <a:rPr lang="en-US" sz="2400" b="1" dirty="0">
                <a:solidFill>
                  <a:srgbClr val="800000"/>
                </a:solidFill>
                <a:hlinkClick r:id="rId2"/>
              </a:rPr>
              <a:t>(Appendix B) </a:t>
            </a:r>
            <a:endParaRPr lang="en-US" sz="2400" dirty="0"/>
          </a:p>
        </p:txBody>
      </p:sp>
      <p:sp>
        <p:nvSpPr>
          <p:cNvPr id="7" name="Title 1">
            <a:extLst>
              <a:ext uri="{FF2B5EF4-FFF2-40B4-BE49-F238E27FC236}">
                <a16:creationId xmlns:a16="http://schemas.microsoft.com/office/drawing/2014/main" id="{48545100-7763-12FB-47E8-613CE09A2B76}"/>
              </a:ext>
            </a:extLst>
          </p:cNvPr>
          <p:cNvSpPr>
            <a:spLocks noGrp="1"/>
          </p:cNvSpPr>
          <p:nvPr>
            <p:ph type="title"/>
          </p:nvPr>
        </p:nvSpPr>
        <p:spPr>
          <a:xfrm>
            <a:off x="1333960" y="235678"/>
            <a:ext cx="10096959" cy="747579"/>
          </a:xfrm>
        </p:spPr>
        <p:txBody>
          <a:bodyPr/>
          <a:lstStyle/>
          <a:p>
            <a:r>
              <a:rPr kumimoji="0" lang="en-US" sz="3200" b="1" i="0" u="none" strike="noStrike" kern="1200" cap="none" spc="0" normalizeH="0" baseline="0" noProof="0" dirty="0">
                <a:ln>
                  <a:noFill/>
                </a:ln>
                <a:solidFill>
                  <a:srgbClr val="6E2405"/>
                </a:solidFill>
                <a:effectLst/>
                <a:uLnTx/>
                <a:uFillTx/>
                <a:latin typeface="Palatino Linotype" panose="02040502050505030304" pitchFamily="18" charset="0"/>
                <a:ea typeface="+mj-ea"/>
                <a:cs typeface="+mj-cs"/>
              </a:rPr>
              <a:t>Instructions for Completion of the CEP (3 of </a:t>
            </a:r>
            <a:r>
              <a:rPr lang="en-US" sz="3200" dirty="0"/>
              <a:t>8</a:t>
            </a:r>
            <a:r>
              <a:rPr kumimoji="0" lang="en-US" sz="3200" b="1" i="0" u="none" strike="noStrike" kern="1200" cap="none" spc="0" normalizeH="0" baseline="0" noProof="0" dirty="0">
                <a:ln>
                  <a:noFill/>
                </a:ln>
                <a:solidFill>
                  <a:srgbClr val="6E2405"/>
                </a:solidFill>
                <a:effectLst/>
                <a:uLnTx/>
                <a:uFillTx/>
                <a:latin typeface="Palatino Linotype" panose="02040502050505030304" pitchFamily="18" charset="0"/>
                <a:ea typeface="+mj-ea"/>
                <a:cs typeface="+mj-cs"/>
              </a:rPr>
              <a:t>) </a:t>
            </a:r>
            <a:endParaRPr lang="en-US" sz="3200" dirty="0"/>
          </a:p>
        </p:txBody>
      </p:sp>
      <p:sp>
        <p:nvSpPr>
          <p:cNvPr id="8" name="TextBox 7">
            <a:extLst>
              <a:ext uri="{FF2B5EF4-FFF2-40B4-BE49-F238E27FC236}">
                <a16:creationId xmlns:a16="http://schemas.microsoft.com/office/drawing/2014/main" id="{2052EE9F-CAE9-27B2-C791-B271B36F2732}"/>
              </a:ext>
            </a:extLst>
          </p:cNvPr>
          <p:cNvSpPr txBox="1"/>
          <p:nvPr/>
        </p:nvSpPr>
        <p:spPr>
          <a:xfrm>
            <a:off x="165989" y="1824719"/>
            <a:ext cx="7023705" cy="4339650"/>
          </a:xfrm>
          <a:prstGeom prst="rect">
            <a:avLst/>
          </a:prstGeom>
          <a:noFill/>
        </p:spPr>
        <p:txBody>
          <a:bodyPr wrap="square">
            <a:spAutoFit/>
          </a:bodyPr>
          <a:lstStyle/>
          <a:p>
            <a:pPr marL="285750" indent="-285750">
              <a:buFont typeface="Wingdings" panose="05000000000000000000" pitchFamily="2" charset="2"/>
              <a:buChar char="q"/>
            </a:pPr>
            <a:r>
              <a:rPr lang="en-US" sz="1400" dirty="0"/>
              <a:t>Each </a:t>
            </a:r>
            <a:r>
              <a:rPr kumimoji="0" lang="en-US" sz="1400" b="0" i="0" u="none" strike="noStrike" kern="1200" cap="none" spc="0" normalizeH="0" baseline="0" noProof="0" dirty="0">
                <a:ln>
                  <a:noFill/>
                </a:ln>
                <a:solidFill>
                  <a:prstClr val="black"/>
                </a:solidFill>
                <a:effectLst/>
                <a:uLnTx/>
                <a:uFillTx/>
                <a:latin typeface="Palatino Linotype"/>
                <a:ea typeface="+mn-ea"/>
                <a:cs typeface="+mn-cs"/>
              </a:rPr>
              <a:t>school district, charter school and renaissance school project</a:t>
            </a:r>
            <a:r>
              <a:rPr lang="en-US" sz="1400" dirty="0"/>
              <a:t> shall use Appendix B entitled, “District, Charter School and Renaissance School Project Needs Assessment” to conduct a needs assessment of each school. This document is intended to be used as a checklist to assist the AAO and the AAT to identify and eliminate discriminatory practices and other barriers to achieving equity in educational activities and programs. </a:t>
            </a:r>
          </a:p>
          <a:p>
            <a:pPr marL="285750" indent="-285750">
              <a:buFont typeface="Wingdings" panose="05000000000000000000" pitchFamily="2" charset="2"/>
              <a:buChar char="q"/>
            </a:pPr>
            <a:endParaRPr lang="en-US" sz="800" i="1" dirty="0"/>
          </a:p>
          <a:p>
            <a:pPr marL="285750" indent="-285750">
              <a:buFont typeface="Wingdings" panose="05000000000000000000" pitchFamily="2" charset="2"/>
              <a:buChar char="q"/>
            </a:pPr>
            <a:r>
              <a:rPr lang="en-US" sz="1400" dirty="0"/>
              <a:t>The completed Needs Assessment must be submitted to the county office as part of the documentation that accompanies the CEP. When citing documentation in the Needs Assessment, you must include the Board policy title,  page number and date of adoption and/or revision. </a:t>
            </a:r>
          </a:p>
          <a:p>
            <a:pPr marL="285750" indent="-285750">
              <a:buFont typeface="Wingdings" panose="05000000000000000000" pitchFamily="2" charset="2"/>
              <a:buChar char="q"/>
            </a:pPr>
            <a:endParaRPr lang="en-US" sz="800" i="1" dirty="0"/>
          </a:p>
          <a:p>
            <a:pPr marL="285750" indent="-285750">
              <a:buFont typeface="Wingdings" panose="05000000000000000000" pitchFamily="2" charset="2"/>
              <a:buChar char="q"/>
            </a:pPr>
            <a:r>
              <a:rPr lang="en-US" sz="1400" dirty="0"/>
              <a:t>In conducting the needs assessment, the AAT will ascertain whether the school district (and each school within the district), charter school or renaissance school project is in compliance with each requirement on the checklist and whether there are internal monitoring procedures in place to ensure continuing compliance. </a:t>
            </a:r>
          </a:p>
          <a:p>
            <a:pPr marL="285750" indent="-285750">
              <a:buFont typeface="Wingdings" panose="05000000000000000000" pitchFamily="2" charset="2"/>
              <a:buChar char="q"/>
            </a:pPr>
            <a:endParaRPr lang="en-US" sz="1400" dirty="0"/>
          </a:p>
          <a:p>
            <a:pPr marL="285750" indent="-285750">
              <a:buFont typeface="Wingdings" panose="05000000000000000000" pitchFamily="2" charset="2"/>
              <a:buChar char="q"/>
            </a:pPr>
            <a:r>
              <a:rPr lang="en-US" sz="1400" dirty="0"/>
              <a:t>Those items needing correction or requiring an internal monitoring procedure or system will form the basis for the improvement strategies that will be proposed in the CEP.</a:t>
            </a:r>
          </a:p>
          <a:p>
            <a:endParaRPr lang="en-US" sz="800" i="1" dirty="0"/>
          </a:p>
        </p:txBody>
      </p:sp>
      <p:pic>
        <p:nvPicPr>
          <p:cNvPr id="4" name="Picture 3" descr="A group of people sitting at a table with colorful speech bubbles&#10;&#10;">
            <a:extLst>
              <a:ext uri="{FF2B5EF4-FFF2-40B4-BE49-F238E27FC236}">
                <a16:creationId xmlns:a16="http://schemas.microsoft.com/office/drawing/2014/main" id="{76AEFFF0-75AE-E72A-7A18-5924C80CF445}"/>
              </a:ext>
            </a:extLst>
          </p:cNvPr>
          <p:cNvPicPr>
            <a:picLocks noChangeAspect="1"/>
          </p:cNvPicPr>
          <p:nvPr/>
        </p:nvPicPr>
        <p:blipFill>
          <a:blip r:embed="rId3"/>
          <a:stretch>
            <a:fillRect/>
          </a:stretch>
        </p:blipFill>
        <p:spPr>
          <a:xfrm>
            <a:off x="7142016" y="2038784"/>
            <a:ext cx="5049984" cy="3293990"/>
          </a:xfrm>
          <a:prstGeom prst="rect">
            <a:avLst/>
          </a:prstGeom>
        </p:spPr>
      </p:pic>
    </p:spTree>
    <p:extLst>
      <p:ext uri="{BB962C8B-B14F-4D97-AF65-F5344CB8AC3E}">
        <p14:creationId xmlns:p14="http://schemas.microsoft.com/office/powerpoint/2010/main" val="2938845336"/>
      </p:ext>
    </p:extLst>
  </p:cSld>
  <p:clrMapOvr>
    <a:masterClrMapping/>
  </p:clrMapOvr>
</p:sld>
</file>

<file path=ppt/theme/theme1.xml><?xml version="1.0" encoding="utf-8"?>
<a:theme xmlns:a="http://schemas.openxmlformats.org/drawingml/2006/main" name="3_NDJOE_Main">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0921 (002)  -  Read-Only" id="{58665EE0-0778-4B6A-9B26-9250B8818B72}" vid="{54CFC8EA-E008-44E1-8673-8AAADB6EDDC7}"/>
    </a:ext>
  </a:extLst>
</a:theme>
</file>

<file path=ppt/theme/theme2.xml><?xml version="1.0" encoding="utf-8"?>
<a:theme xmlns:a="http://schemas.openxmlformats.org/drawingml/2006/main" name="NJDOE_TitleSlide">
  <a:themeElements>
    <a:clrScheme name="Custom 4">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imited CE_CEAS Jan. 2022 Board Meeting PPT" id="{30625426-5E45-423C-A086-D189175F8AEC}" vid="{0B8C2E95-4014-48D3-9497-32CCCB2E8F92}"/>
    </a:ext>
  </a:extLst>
</a:theme>
</file>

<file path=ppt/theme/theme3.xml><?xml version="1.0" encoding="utf-8"?>
<a:theme xmlns:a="http://schemas.openxmlformats.org/drawingml/2006/main" name="2_NDJOE_Main">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0921 (002)  -  Read-Only" id="{58665EE0-0778-4B6A-9B26-9250B8818B72}" vid="{54CFC8EA-E008-44E1-8673-8AAADB6EDDC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32881</TotalTime>
  <Words>2794</Words>
  <Application>Microsoft Office PowerPoint</Application>
  <PresentationFormat>Widescreen</PresentationFormat>
  <Paragraphs>228</Paragraphs>
  <Slides>19</Slides>
  <Notes>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19</vt:i4>
      </vt:variant>
    </vt:vector>
  </HeadingPairs>
  <TitlesOfParts>
    <vt:vector size="28" baseType="lpstr">
      <vt:lpstr>Aptos</vt:lpstr>
      <vt:lpstr>Arial</vt:lpstr>
      <vt:lpstr>Calibri</vt:lpstr>
      <vt:lpstr>Palatino Linotype</vt:lpstr>
      <vt:lpstr>Times New Roman</vt:lpstr>
      <vt:lpstr>Wingdings</vt:lpstr>
      <vt:lpstr>3_NDJOE_Main</vt:lpstr>
      <vt:lpstr>NJDOE_TitleSlide</vt:lpstr>
      <vt:lpstr>2_NDJOE_Main</vt:lpstr>
      <vt:lpstr> for School Years 2025-26 through 2027-28</vt:lpstr>
      <vt:lpstr>N.J.A.C. 6A:7: Managing for Equity in Education (1 of 2)  </vt:lpstr>
      <vt:lpstr>N.J.A.C. 6A:7: Managing for Equity in Education (2 of 2)  </vt:lpstr>
      <vt:lpstr>N.J.A.C. 6A:7: Managing for Equity in Education (3 of 3)  </vt:lpstr>
      <vt:lpstr>Comprehensive Equity Plan Timelines </vt:lpstr>
      <vt:lpstr>County Office Certification of Completion of CEPs</vt:lpstr>
      <vt:lpstr>Instructions for Completion of the CEP (1 of 8)  </vt:lpstr>
      <vt:lpstr>Instructions for Completion of the CEP (2 of 8)  </vt:lpstr>
      <vt:lpstr>Instructions for Completion of the CEP (3 of 8) </vt:lpstr>
      <vt:lpstr>Instructions for Completion of the CEP (4 of 8) </vt:lpstr>
      <vt:lpstr>Instructions for Completion of the CEP (5 of 8) </vt:lpstr>
      <vt:lpstr>Text Version: Slide 11 </vt:lpstr>
      <vt:lpstr>Instructions for Completion of the CEP (6 of 8 )  </vt:lpstr>
      <vt:lpstr>Instructions for Completion of the CEP (7 of 8 )  </vt:lpstr>
      <vt:lpstr>Text Version: Slide 14</vt:lpstr>
      <vt:lpstr>Instructions for Completion of the CEP (8 of 8 )  </vt:lpstr>
      <vt:lpstr>Sanctions </vt:lpstr>
      <vt:lpstr>Resources for more information about Equity in Education </vt:lpstr>
      <vt:lpstr>Thank You!</vt:lpstr>
    </vt:vector>
  </TitlesOfParts>
  <Company>NJ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Comprehensive Equity Plan 2025-2028-Accessible 3-26-2025</dc:title>
  <dc:creator>Gregory, Robert</dc:creator>
  <cp:lastModifiedBy>Soto, Louisa</cp:lastModifiedBy>
  <cp:revision>26</cp:revision>
  <cp:lastPrinted>2024-11-20T18:34:00Z</cp:lastPrinted>
  <dcterms:created xsi:type="dcterms:W3CDTF">2024-07-22T19:57:05Z</dcterms:created>
  <dcterms:modified xsi:type="dcterms:W3CDTF">2025-03-27T15:04:07Z</dcterms:modified>
</cp:coreProperties>
</file>